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4.xml" ContentType="application/vnd.openxmlformats-officedocument.themeOverrid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style7.xml" ContentType="application/vnd.ms-office.chart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71" r:id="rId3"/>
    <p:sldId id="374" r:id="rId4"/>
    <p:sldId id="259" r:id="rId5"/>
    <p:sldId id="369" r:id="rId6"/>
    <p:sldId id="300" r:id="rId7"/>
    <p:sldId id="375" r:id="rId8"/>
    <p:sldId id="390" r:id="rId9"/>
    <p:sldId id="423" r:id="rId10"/>
    <p:sldId id="434" r:id="rId11"/>
    <p:sldId id="435" r:id="rId12"/>
    <p:sldId id="436" r:id="rId13"/>
    <p:sldId id="437" r:id="rId14"/>
    <p:sldId id="443" r:id="rId15"/>
    <p:sldId id="444" r:id="rId16"/>
    <p:sldId id="448" r:id="rId17"/>
    <p:sldId id="438" r:id="rId18"/>
    <p:sldId id="439" r:id="rId19"/>
    <p:sldId id="440" r:id="rId20"/>
    <p:sldId id="441" r:id="rId21"/>
    <p:sldId id="445" r:id="rId22"/>
    <p:sldId id="442" r:id="rId23"/>
    <p:sldId id="383" r:id="rId24"/>
    <p:sldId id="392" r:id="rId25"/>
    <p:sldId id="396" r:id="rId26"/>
    <p:sldId id="397" r:id="rId27"/>
    <p:sldId id="446" r:id="rId28"/>
    <p:sldId id="355" r:id="rId29"/>
    <p:sldId id="377" r:id="rId30"/>
    <p:sldId id="354" r:id="rId31"/>
    <p:sldId id="378" r:id="rId32"/>
    <p:sldId id="391" r:id="rId33"/>
    <p:sldId id="401" r:id="rId34"/>
    <p:sldId id="402" r:id="rId35"/>
    <p:sldId id="405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21" r:id="rId45"/>
    <p:sldId id="418" r:id="rId46"/>
    <p:sldId id="419" r:id="rId47"/>
    <p:sldId id="420" r:id="rId48"/>
    <p:sldId id="422" r:id="rId49"/>
    <p:sldId id="447" r:id="rId50"/>
    <p:sldId id="258" r:id="rId51"/>
  </p:sldIdLst>
  <p:sldSz cx="9144000" cy="5143500" type="screen16x9"/>
  <p:notesSz cx="6797675" cy="9926638"/>
  <p:defaultTextStyle>
    <a:defPPr>
      <a:defRPr lang="pl-PL"/>
    </a:defPPr>
    <a:lvl1pPr marL="0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2pPr>
    <a:lvl3pPr marL="914399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3pPr>
    <a:lvl4pPr marL="1371599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4pPr>
    <a:lvl5pPr marL="1828798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5pPr>
    <a:lvl6pPr marL="2285998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6pPr>
    <a:lvl7pPr marL="2743197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7pPr>
    <a:lvl8pPr marL="3200397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8pPr>
    <a:lvl9pPr marL="3657596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łomiej Kołakowski" initials="BK" lastIdx="2" clrIdx="0">
    <p:extLst>
      <p:ext uri="{19B8F6BF-5375-455C-9EA6-DF929625EA0E}">
        <p15:presenceInfo xmlns:p15="http://schemas.microsoft.com/office/powerpoint/2012/main" xmlns="" userId="S-1-5-21-1258824510-3303949563-3469234235-378879" providerId="AD"/>
      </p:ext>
    </p:extLst>
  </p:cmAuthor>
  <p:cmAuthor id="2" name="Marta Nurczyńska-Dałek" initials="MN" lastIdx="0" clrIdx="1">
    <p:extLst>
      <p:ext uri="{19B8F6BF-5375-455C-9EA6-DF929625EA0E}">
        <p15:presenceInfo xmlns:p15="http://schemas.microsoft.com/office/powerpoint/2012/main" xmlns="" userId="S-1-5-21-1258824510-3303949563-3469234235-2617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050"/>
    <a:srgbClr val="AFBA8C"/>
    <a:srgbClr val="ED7D31"/>
    <a:srgbClr val="4472C4"/>
    <a:srgbClr val="B1C87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1439" autoAdjust="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920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cin.obszynski\Desktop\punkt84.xlsx" TargetMode="Externa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Zeszyt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Arkusz_programu_Microsoft_Office_Excel2.xlsx"/><Relationship Id="rId1" Type="http://schemas.openxmlformats.org/officeDocument/2006/relationships/themeOverride" Target="../theme/themeOverride1.xml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Arkusz_programu_Microsoft_Office_Excel3.xlsx"/><Relationship Id="rId1" Type="http://schemas.openxmlformats.org/officeDocument/2006/relationships/themeOverride" Target="../theme/themeOverride2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package" Target="../embeddings/Arkusz_programu_Microsoft_Office_Excel4.xlsx"/><Relationship Id="rId1" Type="http://schemas.openxmlformats.org/officeDocument/2006/relationships/themeOverride" Target="../theme/themeOverride3.xml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al.magnuszewski\Desktop\Wyk%20Narada%20Dyrektor&#243;w%2006_07_01_2023\Odnowienia%20i%20zalesienia%20od%201985%20do%202022_zbiorczo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package" Target="../embeddings/Arkusz_programu_Microsoft_Office_Excel5.xlsx"/><Relationship Id="rId1" Type="http://schemas.openxmlformats.org/officeDocument/2006/relationships/themeOverride" Target="../theme/themeOverride4.xml"/><Relationship Id="rId4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 smtClean="0">
                <a:solidFill>
                  <a:srgbClr val="006050"/>
                </a:solidFill>
              </a:rPr>
              <a:t>310 mln t CO2 </a:t>
            </a:r>
            <a:r>
              <a:rPr lang="pl-PL" b="1" dirty="0" err="1" smtClean="0">
                <a:solidFill>
                  <a:srgbClr val="006050"/>
                </a:solidFill>
              </a:rPr>
              <a:t>eq</a:t>
            </a:r>
            <a:endParaRPr lang="en-US" b="1" dirty="0">
              <a:solidFill>
                <a:srgbClr val="006050"/>
              </a:solidFill>
            </a:endParaRPr>
          </a:p>
        </c:rich>
      </c:tx>
      <c:layout>
        <c:manualLayout>
          <c:xMode val="edge"/>
          <c:yMode val="edge"/>
          <c:x val="3.7922644585202052E-2"/>
          <c:y val="8.3285499142070674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C7-40B5-B095-BC54F80651D0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C7-40B5-B095-BC54F80651D0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0C7-40B5-B095-BC54F80651D0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0C7-40B5-B095-BC54F80651D0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0C7-40B5-B095-BC54F80651D0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0C7-40B5-B095-BC54F80651D0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0C7-40B5-B095-BC54F80651D0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0C7-40B5-B095-BC54F80651D0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0C7-40B5-B095-BC54F80651D0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0C7-40B5-B095-BC54F80651D0}"/>
              </c:ext>
            </c:extLst>
          </c:dPt>
          <c:cat>
            <c:numRef>
              <c:f>Arkusz1!$A$2:$A$11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3.2</c:v>
                </c:pt>
                <c:pt idx="1">
                  <c:v>2.5</c:v>
                </c:pt>
                <c:pt idx="2">
                  <c:v>1.4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A0C7-40B5-B095-BC54F80651D0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8.3681748960549737E-2"/>
          <c:y val="4.0885580268477176E-2"/>
          <c:w val="0.81768531800252464"/>
          <c:h val="0.84862239939148942"/>
        </c:manualLayout>
      </c:layout>
      <c:scatterChart>
        <c:scatterStyle val="lineMarker"/>
        <c:ser>
          <c:idx val="0"/>
          <c:order val="0"/>
          <c:tx>
            <c:strRef>
              <c:f>NEP!$C$1</c:f>
              <c:strCache>
                <c:ptCount val="1"/>
                <c:pt idx="0">
                  <c:v>NEP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>
                  <a:lumMod val="40000"/>
                  <a:lumOff val="60000"/>
                  <a:alpha val="50000"/>
                </a:schemeClr>
              </a:solidFill>
              <a:ln w="6350">
                <a:solidFill>
                  <a:schemeClr val="accent1">
                    <a:lumMod val="75000"/>
                    <a:alpha val="50000"/>
                  </a:schemeClr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>
                    <a:lumMod val="75000"/>
                    <a:alpha val="85000"/>
                  </a:schemeClr>
                </a:solidFill>
                <a:prstDash val="sysDot"/>
              </a:ln>
              <a:effectLst>
                <a:softEdge rad="0"/>
              </a:effectLst>
            </c:spPr>
            <c:trendlineType val="poly"/>
            <c:order val="4"/>
          </c:trendline>
          <c:xVal>
            <c:numRef>
              <c:f>NEP!$B$2:$B$24</c:f>
              <c:numCache>
                <c:formatCode>0.00</c:formatCode>
                <c:ptCount val="23"/>
                <c:pt idx="0">
                  <c:v>0.87000000000000011</c:v>
                </c:pt>
                <c:pt idx="1">
                  <c:v>1.8</c:v>
                </c:pt>
                <c:pt idx="2">
                  <c:v>2.9499999999999997</c:v>
                </c:pt>
                <c:pt idx="3">
                  <c:v>3.94</c:v>
                </c:pt>
                <c:pt idx="4">
                  <c:v>6.83</c:v>
                </c:pt>
                <c:pt idx="5">
                  <c:v>5.96</c:v>
                </c:pt>
                <c:pt idx="6">
                  <c:v>5</c:v>
                </c:pt>
                <c:pt idx="7">
                  <c:v>24.97</c:v>
                </c:pt>
                <c:pt idx="8">
                  <c:v>25.86</c:v>
                </c:pt>
                <c:pt idx="9">
                  <c:v>55.879999999999995</c:v>
                </c:pt>
                <c:pt idx="10">
                  <c:v>56.849999999999994</c:v>
                </c:pt>
                <c:pt idx="11">
                  <c:v>58.03</c:v>
                </c:pt>
                <c:pt idx="12">
                  <c:v>58.879999999999995</c:v>
                </c:pt>
                <c:pt idx="13">
                  <c:v>59.94</c:v>
                </c:pt>
                <c:pt idx="14">
                  <c:v>60.92</c:v>
                </c:pt>
                <c:pt idx="15">
                  <c:v>61.839999999999996</c:v>
                </c:pt>
                <c:pt idx="16">
                  <c:v>62.949999999999996</c:v>
                </c:pt>
                <c:pt idx="17">
                  <c:v>64.040000000000006</c:v>
                </c:pt>
                <c:pt idx="18">
                  <c:v>64.900000000000006</c:v>
                </c:pt>
                <c:pt idx="19">
                  <c:v>65.83</c:v>
                </c:pt>
                <c:pt idx="20">
                  <c:v>66.83</c:v>
                </c:pt>
                <c:pt idx="21">
                  <c:v>83.03</c:v>
                </c:pt>
                <c:pt idx="22">
                  <c:v>113.83</c:v>
                </c:pt>
              </c:numCache>
            </c:numRef>
          </c:xVal>
          <c:yVal>
            <c:numRef>
              <c:f>NEP!$C$2:$C$24</c:f>
              <c:numCache>
                <c:formatCode>0.00</c:formatCode>
                <c:ptCount val="23"/>
                <c:pt idx="0">
                  <c:v>-23.06</c:v>
                </c:pt>
                <c:pt idx="1">
                  <c:v>-18.53</c:v>
                </c:pt>
                <c:pt idx="2">
                  <c:v>-14.65</c:v>
                </c:pt>
                <c:pt idx="3">
                  <c:v>-6.5599999999999987</c:v>
                </c:pt>
                <c:pt idx="4">
                  <c:v>-1.1700000000000019</c:v>
                </c:pt>
                <c:pt idx="5">
                  <c:v>-0.80999999999999872</c:v>
                </c:pt>
                <c:pt idx="6">
                  <c:v>1.41</c:v>
                </c:pt>
                <c:pt idx="7">
                  <c:v>17.229999999999993</c:v>
                </c:pt>
                <c:pt idx="8">
                  <c:v>15.68</c:v>
                </c:pt>
                <c:pt idx="9">
                  <c:v>15.590000000000003</c:v>
                </c:pt>
                <c:pt idx="10">
                  <c:v>20.58</c:v>
                </c:pt>
                <c:pt idx="11">
                  <c:v>19.689999999999994</c:v>
                </c:pt>
                <c:pt idx="12">
                  <c:v>13.690000000000001</c:v>
                </c:pt>
                <c:pt idx="13">
                  <c:v>14.670000000000002</c:v>
                </c:pt>
                <c:pt idx="14">
                  <c:v>15.360000000000001</c:v>
                </c:pt>
                <c:pt idx="15">
                  <c:v>12.990000000000002</c:v>
                </c:pt>
                <c:pt idx="16">
                  <c:v>10.020000000000003</c:v>
                </c:pt>
                <c:pt idx="17">
                  <c:v>12.600000000000001</c:v>
                </c:pt>
                <c:pt idx="18">
                  <c:v>12.96</c:v>
                </c:pt>
                <c:pt idx="19">
                  <c:v>11.490000000000002</c:v>
                </c:pt>
                <c:pt idx="20">
                  <c:v>7</c:v>
                </c:pt>
                <c:pt idx="21">
                  <c:v>5.3299999999999974</c:v>
                </c:pt>
                <c:pt idx="22">
                  <c:v>0.75000000000000011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5ED7-4A84-A687-DEBD9B822854}"/>
            </c:ext>
          </c:extLst>
        </c:ser>
        <c:dLbls/>
        <c:axId val="98179328"/>
        <c:axId val="98201600"/>
      </c:scatterChart>
      <c:scatterChart>
        <c:scatterStyle val="lineMarker"/>
        <c:ser>
          <c:idx val="1"/>
          <c:order val="1"/>
          <c:tx>
            <c:strRef>
              <c:f>'Tab. So II bon.'!$A$9</c:f>
              <c:strCache>
                <c:ptCount val="1"/>
                <c:pt idx="0">
                  <c:v>-1-</c:v>
                </c:pt>
              </c:strCache>
            </c:strRef>
          </c:tx>
          <c:spPr>
            <a:ln w="25400" cap="rnd">
              <a:noFill/>
              <a:round/>
            </a:ln>
            <a:effectLst>
              <a:softEdge rad="0"/>
            </a:effectLst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>
                <a:softEdge rad="0"/>
              </a:effectLst>
            </c:spPr>
          </c:marker>
          <c:trendline>
            <c:spPr>
              <a:ln w="28575" cap="rnd">
                <a:solidFill>
                  <a:schemeClr val="accent2">
                    <a:alpha val="75000"/>
                  </a:schemeClr>
                </a:solidFill>
                <a:prstDash val="solid"/>
              </a:ln>
              <a:effectLst/>
            </c:spPr>
            <c:trendlineType val="poly"/>
            <c:order val="2"/>
          </c:trendline>
          <c:xVal>
            <c:numRef>
              <c:f>'Tab. So II bon.'!$A$10:$A$34</c:f>
              <c:numCache>
                <c:formatCode>0</c:formatCode>
                <c:ptCount val="25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  <c:pt idx="9">
                  <c:v>65</c:v>
                </c:pt>
                <c:pt idx="10">
                  <c:v>70</c:v>
                </c:pt>
                <c:pt idx="11">
                  <c:v>75</c:v>
                </c:pt>
                <c:pt idx="12">
                  <c:v>80</c:v>
                </c:pt>
                <c:pt idx="13">
                  <c:v>85</c:v>
                </c:pt>
                <c:pt idx="14">
                  <c:v>90</c:v>
                </c:pt>
                <c:pt idx="15">
                  <c:v>95</c:v>
                </c:pt>
                <c:pt idx="16">
                  <c:v>100</c:v>
                </c:pt>
                <c:pt idx="17">
                  <c:v>105</c:v>
                </c:pt>
                <c:pt idx="18">
                  <c:v>110</c:v>
                </c:pt>
                <c:pt idx="19">
                  <c:v>115</c:v>
                </c:pt>
                <c:pt idx="20">
                  <c:v>120</c:v>
                </c:pt>
                <c:pt idx="21">
                  <c:v>125</c:v>
                </c:pt>
                <c:pt idx="22">
                  <c:v>130</c:v>
                </c:pt>
                <c:pt idx="23">
                  <c:v>135</c:v>
                </c:pt>
                <c:pt idx="24">
                  <c:v>140</c:v>
                </c:pt>
              </c:numCache>
            </c:numRef>
          </c:xVal>
          <c:yVal>
            <c:numRef>
              <c:f>'Tab. So II bon.'!$I$10:$I$34</c:f>
              <c:numCache>
                <c:formatCode>0</c:formatCode>
                <c:ptCount val="25"/>
                <c:pt idx="0">
                  <c:v>144</c:v>
                </c:pt>
                <c:pt idx="1">
                  <c:v>176</c:v>
                </c:pt>
                <c:pt idx="2">
                  <c:v>194</c:v>
                </c:pt>
                <c:pt idx="3">
                  <c:v>217</c:v>
                </c:pt>
                <c:pt idx="4">
                  <c:v>238</c:v>
                </c:pt>
                <c:pt idx="5">
                  <c:v>260</c:v>
                </c:pt>
                <c:pt idx="6">
                  <c:v>280</c:v>
                </c:pt>
                <c:pt idx="7">
                  <c:v>298</c:v>
                </c:pt>
                <c:pt idx="8">
                  <c:v>314</c:v>
                </c:pt>
                <c:pt idx="9">
                  <c:v>329</c:v>
                </c:pt>
                <c:pt idx="10">
                  <c:v>343</c:v>
                </c:pt>
                <c:pt idx="11">
                  <c:v>355</c:v>
                </c:pt>
                <c:pt idx="12">
                  <c:v>367</c:v>
                </c:pt>
                <c:pt idx="13">
                  <c:v>377</c:v>
                </c:pt>
                <c:pt idx="14">
                  <c:v>385</c:v>
                </c:pt>
                <c:pt idx="15">
                  <c:v>392</c:v>
                </c:pt>
                <c:pt idx="16">
                  <c:v>398</c:v>
                </c:pt>
                <c:pt idx="17">
                  <c:v>401</c:v>
                </c:pt>
                <c:pt idx="18">
                  <c:v>403</c:v>
                </c:pt>
                <c:pt idx="19">
                  <c:v>403</c:v>
                </c:pt>
                <c:pt idx="20">
                  <c:v>403</c:v>
                </c:pt>
                <c:pt idx="21">
                  <c:v>402</c:v>
                </c:pt>
                <c:pt idx="22">
                  <c:v>402</c:v>
                </c:pt>
                <c:pt idx="23">
                  <c:v>399</c:v>
                </c:pt>
                <c:pt idx="24">
                  <c:v>395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5ED7-4A84-A687-DEBD9B822854}"/>
            </c:ext>
          </c:extLst>
        </c:ser>
        <c:dLbls/>
        <c:axId val="98204672"/>
        <c:axId val="98203136"/>
      </c:scatterChart>
      <c:valAx>
        <c:axId val="98179328"/>
        <c:scaling>
          <c:orientation val="minMax"/>
          <c:max val="140"/>
        </c:scaling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tickLblPos val="nextTo"/>
        <c:spPr>
          <a:noFill/>
          <a:ln w="222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+mj-lt"/>
                <a:ea typeface="+mn-ea"/>
                <a:cs typeface="+mn-cs"/>
              </a:defRPr>
            </a:pPr>
            <a:endParaRPr lang="pl-PL"/>
          </a:p>
        </c:txPr>
        <c:crossAx val="98201600"/>
        <c:crosses val="autoZero"/>
        <c:crossBetween val="midCat"/>
      </c:valAx>
      <c:valAx>
        <c:axId val="98201600"/>
        <c:scaling>
          <c:orientation val="minMax"/>
        </c:scaling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tickLblPos val="nextTo"/>
        <c:spPr>
          <a:noFill/>
          <a:ln w="222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pl-PL"/>
          </a:p>
        </c:txPr>
        <c:crossAx val="98179328"/>
        <c:crosses val="autoZero"/>
        <c:crossBetween val="midCat"/>
      </c:valAx>
      <c:valAx>
        <c:axId val="98203136"/>
        <c:scaling>
          <c:orientation val="minMax"/>
        </c:scaling>
        <c:axPos val="r"/>
        <c:numFmt formatCode="0" sourceLinked="1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pl-PL"/>
          </a:p>
        </c:txPr>
        <c:crossAx val="98204672"/>
        <c:crosses val="max"/>
        <c:crossBetween val="midCat"/>
      </c:valAx>
      <c:valAx>
        <c:axId val="98204672"/>
        <c:scaling>
          <c:orientation val="minMax"/>
        </c:scaling>
        <c:delete val="1"/>
        <c:axPos val="b"/>
        <c:numFmt formatCode="0" sourceLinked="1"/>
        <c:tickLblPos val="none"/>
        <c:crossAx val="98203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Średnia wiek [lata] </a:t>
            </a:r>
            <a:r>
              <a:rPr lang="pl-PL" baseline="0"/>
              <a:t> i średnia zasobność [m</a:t>
            </a:r>
            <a:r>
              <a:rPr lang="pl-PL" baseline="30000"/>
              <a:t>3</a:t>
            </a:r>
            <a:r>
              <a:rPr lang="pl-PL" baseline="0"/>
              <a:t>/ha]</a:t>
            </a:r>
            <a:endParaRPr lang="pl-PL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538203896575207E-2"/>
          <c:y val="0.16107863903050931"/>
          <c:w val="0.8943860303313369"/>
          <c:h val="0.52420388916219918"/>
        </c:manualLayout>
      </c:layout>
      <c:barChart>
        <c:barDir val="col"/>
        <c:grouping val="clustered"/>
        <c:ser>
          <c:idx val="1"/>
          <c:order val="1"/>
          <c:tx>
            <c:strRef>
              <c:f>Arkusz1!$V$32</c:f>
              <c:strCache>
                <c:ptCount val="1"/>
                <c:pt idx="0">
                  <c:v>średnia zasobność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0.1727708026518309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09-4488-A45A-FD6CB845BDA6}"/>
                </c:ext>
              </c:extLst>
            </c:dLbl>
            <c:dLbl>
              <c:idx val="1"/>
              <c:layout>
                <c:manualLayout>
                  <c:x val="-2.0117610401723346E-3"/>
                  <c:y val="0.1687528770087649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09-4488-A45A-FD6CB845BDA6}"/>
                </c:ext>
              </c:extLst>
            </c:dLbl>
            <c:dLbl>
              <c:idx val="2"/>
              <c:layout>
                <c:manualLayout>
                  <c:x val="-7.3763719348205216E-17"/>
                  <c:y val="0.2008962821532918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09-4488-A45A-FD6CB845BDA6}"/>
                </c:ext>
              </c:extLst>
            </c:dLbl>
            <c:dLbl>
              <c:idx val="3"/>
              <c:layout>
                <c:manualLayout>
                  <c:x val="-7.3763719348205216E-17"/>
                  <c:y val="0.2209859103686209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09-4488-A45A-FD6CB845BDA6}"/>
                </c:ext>
              </c:extLst>
            </c:dLbl>
            <c:dLbl>
              <c:idx val="4"/>
              <c:layout>
                <c:manualLayout>
                  <c:x val="0"/>
                  <c:y val="0.16473495136569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09-4488-A45A-FD6CB845BDA6}"/>
                </c:ext>
              </c:extLst>
            </c:dLbl>
            <c:dLbl>
              <c:idx val="5"/>
              <c:layout>
                <c:manualLayout>
                  <c:x val="8.0470441606893348E-3"/>
                  <c:y val="0.2450934642270159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09-4488-A45A-FD6CB845BD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Arkusz1!$W$29:$AB$30</c:f>
              <c:multiLvlStrCache>
                <c:ptCount val="6"/>
                <c:lvl>
                  <c:pt idx="0">
                    <c:v>PGLLP</c:v>
                  </c:pt>
                  <c:pt idx="1">
                    <c:v>Pozostałe</c:v>
                  </c:pt>
                  <c:pt idx="2">
                    <c:v>PGLLP</c:v>
                  </c:pt>
                  <c:pt idx="3">
                    <c:v>Pozostałe</c:v>
                  </c:pt>
                  <c:pt idx="4">
                    <c:v>PGLLP</c:v>
                  </c:pt>
                  <c:pt idx="5">
                    <c:v>Pozostałe</c:v>
                  </c:pt>
                </c:lvl>
                <c:lvl>
                  <c:pt idx="0">
                    <c:v>Start</c:v>
                  </c:pt>
                  <c:pt idx="2">
                    <c:v>FIT</c:v>
                  </c:pt>
                  <c:pt idx="4">
                    <c:v>BAU</c:v>
                  </c:pt>
                </c:lvl>
              </c:multiLvlStrCache>
            </c:multiLvlStrRef>
          </c:cat>
          <c:val>
            <c:numRef>
              <c:f>Arkusz1!$W$32:$AB$32</c:f>
              <c:numCache>
                <c:formatCode>#,##0.0</c:formatCode>
                <c:ptCount val="6"/>
                <c:pt idx="0">
                  <c:v>302.65989100014735</c:v>
                </c:pt>
                <c:pt idx="1">
                  <c:v>279.48583984375</c:v>
                </c:pt>
                <c:pt idx="2">
                  <c:v>325.06289586095164</c:v>
                </c:pt>
                <c:pt idx="3">
                  <c:v>334.53955078124994</c:v>
                </c:pt>
                <c:pt idx="4">
                  <c:v>307.39999999999992</c:v>
                </c:pt>
                <c:pt idx="5">
                  <c:v>334.5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AE-4FD5-B8B2-038D736F1344}"/>
            </c:ext>
          </c:extLst>
        </c:ser>
        <c:dLbls/>
        <c:gapWidth val="219"/>
        <c:overlap val="-27"/>
        <c:axId val="100862592"/>
        <c:axId val="100880768"/>
      </c:barChart>
      <c:scatterChart>
        <c:scatterStyle val="lineMarker"/>
        <c:ser>
          <c:idx val="0"/>
          <c:order val="0"/>
          <c:tx>
            <c:strRef>
              <c:f>Arkusz1!$V$31</c:f>
              <c:strCache>
                <c:ptCount val="1"/>
                <c:pt idx="0">
                  <c:v>średnia wiek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8874807303926719E-2"/>
                  <c:y val="-6.505182678371980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DD-4F95-A84C-0ED28008C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multiLvlStrRef>
              <c:f>Arkusz1!$W$29:$AB$30</c:f>
              <c:multiLvlStrCache>
                <c:ptCount val="6"/>
                <c:lvl>
                  <c:pt idx="0">
                    <c:v>PGLLP</c:v>
                  </c:pt>
                  <c:pt idx="1">
                    <c:v>Pozostałe</c:v>
                  </c:pt>
                  <c:pt idx="2">
                    <c:v>PGLLP</c:v>
                  </c:pt>
                  <c:pt idx="3">
                    <c:v>Pozostałe</c:v>
                  </c:pt>
                  <c:pt idx="4">
                    <c:v>PGLLP</c:v>
                  </c:pt>
                  <c:pt idx="5">
                    <c:v>Pozostałe</c:v>
                  </c:pt>
                </c:lvl>
                <c:lvl>
                  <c:pt idx="0">
                    <c:v>Start</c:v>
                  </c:pt>
                  <c:pt idx="2">
                    <c:v>FIT</c:v>
                  </c:pt>
                  <c:pt idx="4">
                    <c:v>BAU</c:v>
                  </c:pt>
                </c:lvl>
              </c:multiLvlStrCache>
            </c:multiLvlStrRef>
          </c:xVal>
          <c:yVal>
            <c:numRef>
              <c:f>Arkusz1!$W$31:$AB$31</c:f>
              <c:numCache>
                <c:formatCode>#,##0.0</c:formatCode>
                <c:ptCount val="6"/>
                <c:pt idx="0">
                  <c:v>61.887759611135657</c:v>
                </c:pt>
                <c:pt idx="1">
                  <c:v>55.76220703125</c:v>
                </c:pt>
                <c:pt idx="2">
                  <c:v>64.900000000000006</c:v>
                </c:pt>
                <c:pt idx="3">
                  <c:v>64.5</c:v>
                </c:pt>
                <c:pt idx="4">
                  <c:v>63.2</c:v>
                </c:pt>
                <c:pt idx="5">
                  <c:v>64.5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03AE-4FD5-B8B2-038D736F1344}"/>
            </c:ext>
          </c:extLst>
        </c:ser>
        <c:dLbls/>
        <c:axId val="100883840"/>
        <c:axId val="100882304"/>
      </c:scatterChart>
      <c:catAx>
        <c:axId val="1008625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0880768"/>
        <c:crosses val="autoZero"/>
        <c:auto val="1"/>
        <c:lblAlgn val="ctr"/>
        <c:lblOffset val="100"/>
      </c:catAx>
      <c:valAx>
        <c:axId val="1008807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0862592"/>
        <c:crosses val="autoZero"/>
        <c:crossBetween val="between"/>
      </c:valAx>
      <c:valAx>
        <c:axId val="100882304"/>
        <c:scaling>
          <c:orientation val="minMax"/>
        </c:scaling>
        <c:axPos val="r"/>
        <c:numFmt formatCode="#,##0" sourceLinked="0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0883840"/>
        <c:crosses val="max"/>
        <c:crossBetween val="midCat"/>
      </c:valAx>
      <c:valAx>
        <c:axId val="100883840"/>
        <c:scaling>
          <c:orientation val="minMax"/>
        </c:scaling>
        <c:delete val="1"/>
        <c:axPos val="b"/>
        <c:numFmt formatCode="General" sourceLinked="1"/>
        <c:tickLblPos val="none"/>
        <c:crossAx val="100882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Arkusz2!$I$2</c:f>
              <c:strCache>
                <c:ptCount val="1"/>
                <c:pt idx="0">
                  <c:v>FIT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Arkusz2!$J$1:$N$1</c:f>
              <c:numCache>
                <c:formatCode>General</c:formatCode>
                <c:ptCount val="5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2026</c:v>
                </c:pt>
                <c:pt idx="4">
                  <c:v>2031</c:v>
                </c:pt>
              </c:numCache>
            </c:numRef>
          </c:cat>
          <c:val>
            <c:numRef>
              <c:f>Arkusz2!$J$2:$N$2</c:f>
              <c:numCache>
                <c:formatCode>General</c:formatCode>
                <c:ptCount val="5"/>
                <c:pt idx="0">
                  <c:v>2627145</c:v>
                </c:pt>
                <c:pt idx="1">
                  <c:v>2656395</c:v>
                </c:pt>
                <c:pt idx="2">
                  <c:v>2675605</c:v>
                </c:pt>
                <c:pt idx="3">
                  <c:v>2772986</c:v>
                </c:pt>
                <c:pt idx="4">
                  <c:v>2891989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23-416E-A952-E328F861F4D7}"/>
            </c:ext>
          </c:extLst>
        </c:ser>
        <c:ser>
          <c:idx val="1"/>
          <c:order val="1"/>
          <c:tx>
            <c:strRef>
              <c:f>Arkusz2!$I$3</c:f>
              <c:strCache>
                <c:ptCount val="1"/>
                <c:pt idx="0">
                  <c:v>BAU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Arkusz2!$J$1:$N$1</c:f>
              <c:numCache>
                <c:formatCode>General</c:formatCode>
                <c:ptCount val="5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2026</c:v>
                </c:pt>
                <c:pt idx="4">
                  <c:v>2031</c:v>
                </c:pt>
              </c:numCache>
            </c:numRef>
          </c:cat>
          <c:val>
            <c:numRef>
              <c:f>Arkusz2!$J$3:$N$3</c:f>
              <c:numCache>
                <c:formatCode>General</c:formatCode>
                <c:ptCount val="5"/>
                <c:pt idx="0">
                  <c:v>2627145</c:v>
                </c:pt>
                <c:pt idx="1">
                  <c:v>2656395</c:v>
                </c:pt>
                <c:pt idx="2">
                  <c:v>2675605</c:v>
                </c:pt>
                <c:pt idx="3">
                  <c:v>2719639</c:v>
                </c:pt>
                <c:pt idx="4">
                  <c:v>2771959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23-416E-A952-E328F861F4D7}"/>
            </c:ext>
          </c:extLst>
        </c:ser>
        <c:dLbls/>
        <c:gapWidth val="219"/>
        <c:overlap val="-27"/>
        <c:axId val="150714624"/>
        <c:axId val="150728704"/>
      </c:barChart>
      <c:catAx>
        <c:axId val="1507146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0728704"/>
        <c:crosses val="autoZero"/>
        <c:auto val="1"/>
        <c:lblAlgn val="ctr"/>
        <c:lblOffset val="100"/>
      </c:catAx>
      <c:valAx>
        <c:axId val="1507287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0714624"/>
        <c:crosses val="autoZero"/>
        <c:crossBetween val="between"/>
        <c:majorUnit val="100000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l-PL" dirty="0"/>
                    <a:t>miliardy m3</a:t>
                  </a:r>
                </a:p>
              </c:rich>
            </c:tx>
            <c:spPr>
              <a:noFill/>
              <a:ln>
                <a:noFill/>
              </a:ln>
              <a:effectLst/>
            </c:sp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</c:chart>
  <c:spPr>
    <a:noFill/>
    <a:ln w="3175" cmpd="sng">
      <a:solidFill>
        <a:sysClr val="window" lastClr="FFFFFF">
          <a:lumMod val="85000"/>
        </a:sysClr>
      </a:solidFill>
    </a:ln>
    <a:effectLst/>
  </c:spPr>
  <c:txPr>
    <a:bodyPr/>
    <a:lstStyle/>
    <a:p>
      <a:pPr>
        <a:defRPr/>
      </a:pPr>
      <a:endParaRPr lang="pl-PL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'wykres posusz ogółem 2011-2021'!$A$2</c:f>
              <c:strCache>
                <c:ptCount val="1"/>
                <c:pt idx="0">
                  <c:v>Pozyskanie posuszu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'wykres posusz ogółem 2011-2021'!$E$1:$Q$1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'wykres posusz ogółem 2011-2021'!$E$2:$Q$2</c:f>
              <c:numCache>
                <c:formatCode>#\ ##0.0</c:formatCode>
                <c:ptCount val="13"/>
                <c:pt idx="0">
                  <c:v>1.7</c:v>
                </c:pt>
                <c:pt idx="1">
                  <c:v>1.6</c:v>
                </c:pt>
                <c:pt idx="2">
                  <c:v>1.8</c:v>
                </c:pt>
                <c:pt idx="3">
                  <c:v>1.9000000000000001</c:v>
                </c:pt>
                <c:pt idx="4">
                  <c:v>1.6</c:v>
                </c:pt>
                <c:pt idx="5">
                  <c:v>2</c:v>
                </c:pt>
                <c:pt idx="6">
                  <c:v>3.6</c:v>
                </c:pt>
                <c:pt idx="7">
                  <c:v>3</c:v>
                </c:pt>
                <c:pt idx="8">
                  <c:v>3.1</c:v>
                </c:pt>
                <c:pt idx="9">
                  <c:v>4.5</c:v>
                </c:pt>
                <c:pt idx="10">
                  <c:v>4.3</c:v>
                </c:pt>
                <c:pt idx="11">
                  <c:v>2.9</c:v>
                </c:pt>
                <c:pt idx="1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C0-4740-94E7-8E5BBD80CCDF}"/>
            </c:ext>
          </c:extLst>
        </c:ser>
        <c:ser>
          <c:idx val="1"/>
          <c:order val="1"/>
          <c:tx>
            <c:strRef>
              <c:f>'wykres posusz ogółem 2011-2021'!$A$3</c:f>
              <c:strCache>
                <c:ptCount val="1"/>
                <c:pt idx="0">
                  <c:v>Pozyskanie PWZ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'wykres posusz ogółem 2011-2021'!$E$1:$Q$1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'wykres posusz ogółem 2011-2021'!$E$3:$Q$3</c:f>
              <c:numCache>
                <c:formatCode>#\ ##0.0</c:formatCode>
                <c:ptCount val="13"/>
                <c:pt idx="0">
                  <c:v>5.7</c:v>
                </c:pt>
                <c:pt idx="1">
                  <c:v>5.5</c:v>
                </c:pt>
                <c:pt idx="2">
                  <c:v>5</c:v>
                </c:pt>
                <c:pt idx="3">
                  <c:v>3.8</c:v>
                </c:pt>
                <c:pt idx="4">
                  <c:v>4.8</c:v>
                </c:pt>
                <c:pt idx="5">
                  <c:v>5.0999999999999996</c:v>
                </c:pt>
                <c:pt idx="6">
                  <c:v>6.6</c:v>
                </c:pt>
                <c:pt idx="7">
                  <c:v>8.6</c:v>
                </c:pt>
                <c:pt idx="8">
                  <c:v>11.8</c:v>
                </c:pt>
                <c:pt idx="9">
                  <c:v>7.7</c:v>
                </c:pt>
                <c:pt idx="10">
                  <c:v>6</c:v>
                </c:pt>
                <c:pt idx="11">
                  <c:v>4.8</c:v>
                </c:pt>
                <c:pt idx="12">
                  <c:v>11.5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C0-4740-94E7-8E5BBD80CCDF}"/>
            </c:ext>
          </c:extLst>
        </c:ser>
        <c:ser>
          <c:idx val="2"/>
          <c:order val="2"/>
          <c:tx>
            <c:strRef>
              <c:f>'wykres posusz ogółem 2011-2021'!$A$4</c:f>
              <c:strCache>
                <c:ptCount val="1"/>
                <c:pt idx="0">
                  <c:v>Pozyskanie grubizny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'wykres posusz ogółem 2011-2021'!$E$1:$Q$1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'wykres posusz ogółem 2011-2021'!$E$4:$Q$4</c:f>
              <c:numCache>
                <c:formatCode>#\ ##0.0</c:formatCode>
                <c:ptCount val="13"/>
                <c:pt idx="0">
                  <c:v>31.9</c:v>
                </c:pt>
                <c:pt idx="1">
                  <c:v>32.800000000000011</c:v>
                </c:pt>
                <c:pt idx="2">
                  <c:v>33.200000000000003</c:v>
                </c:pt>
                <c:pt idx="3">
                  <c:v>34.200000000000003</c:v>
                </c:pt>
                <c:pt idx="4">
                  <c:v>35.700000000000003</c:v>
                </c:pt>
                <c:pt idx="5">
                  <c:v>36.5</c:v>
                </c:pt>
                <c:pt idx="6">
                  <c:v>37.4</c:v>
                </c:pt>
                <c:pt idx="7">
                  <c:v>40.6</c:v>
                </c:pt>
                <c:pt idx="8">
                  <c:v>41.6</c:v>
                </c:pt>
                <c:pt idx="9">
                  <c:v>38.800000000000011</c:v>
                </c:pt>
                <c:pt idx="10">
                  <c:v>36.6</c:v>
                </c:pt>
                <c:pt idx="11">
                  <c:v>38.800000000000011</c:v>
                </c:pt>
                <c:pt idx="12">
                  <c:v>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BC0-4740-94E7-8E5BBD80CCDF}"/>
            </c:ext>
          </c:extLst>
        </c:ser>
        <c:dLbls/>
        <c:gapWidth val="219"/>
        <c:axId val="156428928"/>
        <c:axId val="162300288"/>
        <c:extLst xmlns:c16r2="http://schemas.microsoft.com/office/drawing/2015/06/chart"/>
      </c:barChart>
      <c:lineChart>
        <c:grouping val="standard"/>
        <c:ser>
          <c:idx val="3"/>
          <c:order val="3"/>
          <c:tx>
            <c:strRef>
              <c:f>'wykres posusz ogółem 2011-2021'!$A$5</c:f>
              <c:strCache>
                <c:ptCount val="1"/>
                <c:pt idx="0">
                  <c:v>% posuszu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40000"/>
                  <a:lumOff val="60000"/>
                  <a:alpha val="5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'wykres posusz ogółem 2011-2021'!$E$1:$Q$1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'wykres posusz ogółem 2011-2021'!$E$5:$Q$5</c:f>
              <c:numCache>
                <c:formatCode>0.0%</c:formatCode>
                <c:ptCount val="13"/>
                <c:pt idx="0">
                  <c:v>5.3291536050156754E-2</c:v>
                </c:pt>
                <c:pt idx="1">
                  <c:v>4.8780487804878078E-2</c:v>
                </c:pt>
                <c:pt idx="2">
                  <c:v>5.4216867469879505E-2</c:v>
                </c:pt>
                <c:pt idx="3">
                  <c:v>5.5555555555555539E-2</c:v>
                </c:pt>
                <c:pt idx="4">
                  <c:v>4.4817927170868369E-2</c:v>
                </c:pt>
                <c:pt idx="5">
                  <c:v>5.4794520547945223E-2</c:v>
                </c:pt>
                <c:pt idx="6">
                  <c:v>9.625668449197862E-2</c:v>
                </c:pt>
                <c:pt idx="7">
                  <c:v>7.3891625615763554E-2</c:v>
                </c:pt>
                <c:pt idx="8">
                  <c:v>7.4519230769230782E-2</c:v>
                </c:pt>
                <c:pt idx="9">
                  <c:v>0.11597938144329897</c:v>
                </c:pt>
                <c:pt idx="10">
                  <c:v>0.11748633879781419</c:v>
                </c:pt>
                <c:pt idx="11">
                  <c:v>7.4742268041237125E-2</c:v>
                </c:pt>
                <c:pt idx="12">
                  <c:v>5.1000000000000004E-2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BC0-4740-94E7-8E5BBD80CCDF}"/>
            </c:ext>
          </c:extLst>
        </c:ser>
        <c:ser>
          <c:idx val="4"/>
          <c:order val="4"/>
          <c:tx>
            <c:strRef>
              <c:f>'wykres posusz ogółem 2011-2021'!$A$6</c:f>
              <c:strCache>
                <c:ptCount val="1"/>
                <c:pt idx="0">
                  <c:v>% cięcia sanitarne</c:v>
                </c:pt>
              </c:strCache>
            </c:strRef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solidFill>
                <a:schemeClr val="accent1">
                  <a:alpha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Val val="1"/>
            <c:extLst xmlns:c16r2="http://schemas.microsoft.com/office/drawing/2015/06/chart"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'wykres posusz ogółem 2011-2021'!$E$1:$Q$1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'wykres posusz ogółem 2011-2021'!$E$6:$Q$6</c:f>
              <c:numCache>
                <c:formatCode>0.0%</c:formatCode>
                <c:ptCount val="13"/>
                <c:pt idx="0">
                  <c:v>0.17868338557993738</c:v>
                </c:pt>
                <c:pt idx="1">
                  <c:v>0.1676829268292683</c:v>
                </c:pt>
                <c:pt idx="2">
                  <c:v>0.15060240963855417</c:v>
                </c:pt>
                <c:pt idx="3">
                  <c:v>0.11111111111111109</c:v>
                </c:pt>
                <c:pt idx="4">
                  <c:v>0.13445378151260506</c:v>
                </c:pt>
                <c:pt idx="5">
                  <c:v>0.13972602739726028</c:v>
                </c:pt>
                <c:pt idx="6">
                  <c:v>0.17647058823529413</c:v>
                </c:pt>
                <c:pt idx="7">
                  <c:v>0.21182266009852216</c:v>
                </c:pt>
                <c:pt idx="8">
                  <c:v>0.2836538461538462</c:v>
                </c:pt>
                <c:pt idx="9">
                  <c:v>0.19845360824742272</c:v>
                </c:pt>
                <c:pt idx="10">
                  <c:v>0.16393442622950818</c:v>
                </c:pt>
                <c:pt idx="11">
                  <c:v>0.1237113402061856</c:v>
                </c:pt>
                <c:pt idx="12">
                  <c:v>0.28400000000000003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BC0-4740-94E7-8E5BBD80CCDF}"/>
            </c:ext>
          </c:extLst>
        </c:ser>
        <c:dLbls/>
        <c:marker val="1"/>
        <c:axId val="162303360"/>
        <c:axId val="162301824"/>
        <c:extLst xmlns:c16r2="http://schemas.microsoft.com/office/drawing/2015/06/chart"/>
      </c:lineChart>
      <c:catAx>
        <c:axId val="1564289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2300288"/>
        <c:crosses val="autoZero"/>
        <c:auto val="1"/>
        <c:lblAlgn val="ctr"/>
        <c:lblOffset val="100"/>
      </c:catAx>
      <c:valAx>
        <c:axId val="1623002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6428928"/>
        <c:crosses val="autoZero"/>
        <c:crossBetween val="between"/>
      </c:valAx>
      <c:valAx>
        <c:axId val="162301824"/>
        <c:scaling>
          <c:orientation val="minMax"/>
        </c:scaling>
        <c:axPos val="r"/>
        <c:numFmt formatCode="0.0%" sourceLinked="0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2303360"/>
        <c:crosses val="max"/>
        <c:crossBetween val="between"/>
      </c:valAx>
      <c:catAx>
        <c:axId val="162303360"/>
        <c:scaling>
          <c:orientation val="minMax"/>
        </c:scaling>
        <c:delete val="1"/>
        <c:axPos val="b"/>
        <c:numFmt formatCode="General" sourceLinked="1"/>
        <c:tickLblPos val="none"/>
        <c:crossAx val="162301824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Arkusz6!$B$1</c:f>
              <c:strCache>
                <c:ptCount val="1"/>
                <c:pt idx="0">
                  <c:v>Pozyskanie posuszu w mln m3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Arkusz6!$A$3:$A$10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Arkusz6!$B$3:$B$10</c:f>
              <c:numCache>
                <c:formatCode>General</c:formatCode>
                <c:ptCount val="8"/>
                <c:pt idx="0">
                  <c:v>2</c:v>
                </c:pt>
                <c:pt idx="1">
                  <c:v>3.6</c:v>
                </c:pt>
                <c:pt idx="2">
                  <c:v>3</c:v>
                </c:pt>
                <c:pt idx="3">
                  <c:v>3.1</c:v>
                </c:pt>
                <c:pt idx="4">
                  <c:v>4.5</c:v>
                </c:pt>
                <c:pt idx="5">
                  <c:v>4.3</c:v>
                </c:pt>
                <c:pt idx="6">
                  <c:v>2.9</c:v>
                </c:pt>
                <c:pt idx="7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BC-4C2C-BA6F-0348166B0A5B}"/>
            </c:ext>
          </c:extLst>
        </c:ser>
        <c:dLbls/>
        <c:shape val="box"/>
        <c:axId val="156024832"/>
        <c:axId val="156026368"/>
        <c:axId val="0"/>
        <c:extLst xmlns:c16r2="http://schemas.microsoft.com/office/drawing/2015/06/chart"/>
      </c:bar3DChart>
      <c:catAx>
        <c:axId val="1560248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6026368"/>
        <c:crosses val="autoZero"/>
        <c:auto val="1"/>
        <c:lblAlgn val="ctr"/>
        <c:lblOffset val="100"/>
      </c:catAx>
      <c:valAx>
        <c:axId val="156026368"/>
        <c:scaling>
          <c:orientation val="minMax"/>
          <c:max val="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60248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pl-PL"/>
              <a:t>Odnowienia naturalne i zalesienia na tle odnowień i zalesień ogółem w latach 1900-2022</a:t>
            </a:r>
          </a:p>
        </c:rich>
      </c:tx>
      <c:layout>
        <c:manualLayout>
          <c:xMode val="edge"/>
          <c:yMode val="edge"/>
          <c:x val="0.10269363935890995"/>
          <c:y val="3.0803670202381736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6.8303226802532049E-2"/>
          <c:y val="0.15444836636799719"/>
          <c:w val="0.92577010364917056"/>
          <c:h val="0.74284667338660604"/>
        </c:manualLayout>
      </c:layout>
      <c:lineChart>
        <c:grouping val="standard"/>
        <c:ser>
          <c:idx val="1"/>
          <c:order val="0"/>
          <c:tx>
            <c:strRef>
              <c:f>'19851947_2015'!$B$1</c:f>
              <c:strCache>
                <c:ptCount val="1"/>
                <c:pt idx="0">
                  <c:v>odnowienia i zalesienia (ha)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9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'19851947_2015'!$A$45:$A$77</c:f>
              <c:numCache>
                <c:formatCode>General</c:formatCode>
                <c:ptCount val="3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</c:numCache>
            </c:numRef>
          </c:cat>
          <c:val>
            <c:numRef>
              <c:f>'19851947_2015'!$B$45:$B$77</c:f>
              <c:numCache>
                <c:formatCode>#,##0</c:formatCode>
                <c:ptCount val="33"/>
                <c:pt idx="0">
                  <c:v>55681</c:v>
                </c:pt>
                <c:pt idx="1">
                  <c:v>53250</c:v>
                </c:pt>
                <c:pt idx="2">
                  <c:v>50603</c:v>
                </c:pt>
                <c:pt idx="3">
                  <c:v>57923</c:v>
                </c:pt>
                <c:pt idx="4">
                  <c:v>62265</c:v>
                </c:pt>
                <c:pt idx="5">
                  <c:v>69187</c:v>
                </c:pt>
                <c:pt idx="6">
                  <c:v>60316</c:v>
                </c:pt>
                <c:pt idx="7">
                  <c:v>53201</c:v>
                </c:pt>
                <c:pt idx="8">
                  <c:v>59172</c:v>
                </c:pt>
                <c:pt idx="9">
                  <c:v>62145</c:v>
                </c:pt>
                <c:pt idx="10">
                  <c:v>64591</c:v>
                </c:pt>
                <c:pt idx="11">
                  <c:v>61177</c:v>
                </c:pt>
                <c:pt idx="12">
                  <c:v>51432</c:v>
                </c:pt>
                <c:pt idx="13">
                  <c:v>55349</c:v>
                </c:pt>
                <c:pt idx="14">
                  <c:v>66312</c:v>
                </c:pt>
                <c:pt idx="15">
                  <c:v>60878.89</c:v>
                </c:pt>
                <c:pt idx="16">
                  <c:v>57447</c:v>
                </c:pt>
                <c:pt idx="17">
                  <c:v>54979</c:v>
                </c:pt>
                <c:pt idx="18">
                  <c:v>55550</c:v>
                </c:pt>
                <c:pt idx="19">
                  <c:v>50084</c:v>
                </c:pt>
                <c:pt idx="20">
                  <c:v>51435</c:v>
                </c:pt>
                <c:pt idx="21">
                  <c:v>54926</c:v>
                </c:pt>
                <c:pt idx="22">
                  <c:v>56255</c:v>
                </c:pt>
                <c:pt idx="23">
                  <c:v>55105</c:v>
                </c:pt>
                <c:pt idx="24">
                  <c:v>56413</c:v>
                </c:pt>
                <c:pt idx="25">
                  <c:v>59575</c:v>
                </c:pt>
                <c:pt idx="26">
                  <c:v>58222</c:v>
                </c:pt>
                <c:pt idx="27">
                  <c:v>55665</c:v>
                </c:pt>
                <c:pt idx="28">
                  <c:v>58912.729999999996</c:v>
                </c:pt>
                <c:pt idx="29">
                  <c:v>63850</c:v>
                </c:pt>
                <c:pt idx="30" formatCode="General">
                  <c:v>64180</c:v>
                </c:pt>
                <c:pt idx="31">
                  <c:v>66521</c:v>
                </c:pt>
                <c:pt idx="32">
                  <c:v>65981.02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F1-4C1B-9EA3-F808B26A2244}"/>
            </c:ext>
          </c:extLst>
        </c:ser>
        <c:ser>
          <c:idx val="0"/>
          <c:order val="1"/>
          <c:tx>
            <c:strRef>
              <c:f>'19851947_2015'!$D$1</c:f>
              <c:strCache>
                <c:ptCount val="1"/>
                <c:pt idx="0">
                  <c:v>zalesienia w LP (ha)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2.0280604093254086E-2"/>
                  <c:y val="2.342442488806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F1-4C1B-9EA3-F808B26A2244}"/>
                </c:ext>
              </c:extLst>
            </c:dLbl>
            <c:dLbl>
              <c:idx val="18"/>
              <c:layout>
                <c:manualLayout>
                  <c:x val="-2.3079372635095682E-2"/>
                  <c:y val="2.062330443988619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F1-4C1B-9EA3-F808B26A2244}"/>
                </c:ext>
              </c:extLst>
            </c:dLbl>
            <c:dLbl>
              <c:idx val="19"/>
              <c:layout>
                <c:manualLayout>
                  <c:x val="-2.4478756906016471E-2"/>
                  <c:y val="1.221994309534837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F1-4C1B-9EA3-F808B26A2244}"/>
                </c:ext>
              </c:extLst>
            </c:dLbl>
            <c:dLbl>
              <c:idx val="20"/>
              <c:layout>
                <c:manualLayout>
                  <c:x val="-1.7481835551412396E-2"/>
                  <c:y val="-2.0560224089635957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F1-4C1B-9EA3-F808B26A2244}"/>
                </c:ext>
              </c:extLst>
            </c:dLbl>
            <c:dLbl>
              <c:idx val="21"/>
              <c:layout>
                <c:manualLayout>
                  <c:x val="-1.74818355514125E-2"/>
                  <c:y val="-2.336134453781523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F1-4C1B-9EA3-F808B26A2244}"/>
                </c:ext>
              </c:extLst>
            </c:dLbl>
            <c:dLbl>
              <c:idx val="22"/>
              <c:layout>
                <c:manualLayout>
                  <c:x val="-1.7481835551412604E-2"/>
                  <c:y val="-2.3361344537815128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F1-4C1B-9EA3-F808B26A2244}"/>
                </c:ext>
              </c:extLst>
            </c:dLbl>
            <c:dLbl>
              <c:idx val="23"/>
              <c:layout>
                <c:manualLayout>
                  <c:x val="-1.7481835551412604E-2"/>
                  <c:y val="-2.8963585434173673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F1-4C1B-9EA3-F808B26A2244}"/>
                </c:ext>
              </c:extLst>
            </c:dLbl>
            <c:dLbl>
              <c:idx val="24"/>
              <c:layout>
                <c:manualLayout>
                  <c:x val="-1.74818355514125E-2"/>
                  <c:y val="-3.259798407551997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F1-4C1B-9EA3-F808B26A2244}"/>
                </c:ext>
              </c:extLst>
            </c:dLbl>
            <c:dLbl>
              <c:idx val="25"/>
              <c:layout>
                <c:manualLayout>
                  <c:x val="-1.74818355514125E-2"/>
                  <c:y val="-3.176470588235304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F1-4C1B-9EA3-F808B26A2244}"/>
                </c:ext>
              </c:extLst>
            </c:dLbl>
            <c:dLbl>
              <c:idx val="26"/>
              <c:layout>
                <c:manualLayout>
                  <c:x val="-1.3285335554718131E-2"/>
                  <c:y val="-2.6162464985994498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F1-4C1B-9EA3-F808B26A2244}"/>
                </c:ext>
              </c:extLst>
            </c:dLbl>
            <c:dLbl>
              <c:idx val="27"/>
              <c:layout>
                <c:manualLayout>
                  <c:x val="-1.8750022379535606E-2"/>
                  <c:y val="-2.3361344537815128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0066CC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F1-4C1B-9EA3-F808B26A2244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900" b="1" i="0" u="none" strike="noStrike" baseline="0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'19851947_2015'!$A$45:$A$77</c:f>
              <c:numCache>
                <c:formatCode>General</c:formatCode>
                <c:ptCount val="3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</c:numCache>
            </c:numRef>
          </c:cat>
          <c:val>
            <c:numRef>
              <c:f>'19851947_2015'!$D$45:$D$77</c:f>
              <c:numCache>
                <c:formatCode>#,##0</c:formatCode>
                <c:ptCount val="33"/>
                <c:pt idx="0">
                  <c:v>3700</c:v>
                </c:pt>
                <c:pt idx="1">
                  <c:v>3500</c:v>
                </c:pt>
                <c:pt idx="2">
                  <c:v>3192</c:v>
                </c:pt>
                <c:pt idx="3">
                  <c:v>4580</c:v>
                </c:pt>
                <c:pt idx="4">
                  <c:v>9848</c:v>
                </c:pt>
                <c:pt idx="5">
                  <c:v>11580</c:v>
                </c:pt>
                <c:pt idx="6">
                  <c:v>12012</c:v>
                </c:pt>
                <c:pt idx="7">
                  <c:v>9417</c:v>
                </c:pt>
                <c:pt idx="8">
                  <c:v>10617</c:v>
                </c:pt>
                <c:pt idx="9">
                  <c:v>12399</c:v>
                </c:pt>
                <c:pt idx="10">
                  <c:v>12999</c:v>
                </c:pt>
                <c:pt idx="11">
                  <c:v>11395</c:v>
                </c:pt>
                <c:pt idx="12">
                  <c:v>9703</c:v>
                </c:pt>
                <c:pt idx="13">
                  <c:v>9195</c:v>
                </c:pt>
                <c:pt idx="14">
                  <c:v>9679</c:v>
                </c:pt>
                <c:pt idx="15">
                  <c:v>6160</c:v>
                </c:pt>
                <c:pt idx="16">
                  <c:v>4814</c:v>
                </c:pt>
                <c:pt idx="17">
                  <c:v>3262</c:v>
                </c:pt>
                <c:pt idx="18">
                  <c:v>3056.8900000000003</c:v>
                </c:pt>
                <c:pt idx="19">
                  <c:v>1745</c:v>
                </c:pt>
                <c:pt idx="20">
                  <c:v>893</c:v>
                </c:pt>
                <c:pt idx="21">
                  <c:v>709</c:v>
                </c:pt>
                <c:pt idx="22">
                  <c:v>553</c:v>
                </c:pt>
                <c:pt idx="23">
                  <c:v>555</c:v>
                </c:pt>
                <c:pt idx="24">
                  <c:v>1284</c:v>
                </c:pt>
                <c:pt idx="25">
                  <c:v>931</c:v>
                </c:pt>
                <c:pt idx="26">
                  <c:v>819</c:v>
                </c:pt>
                <c:pt idx="27">
                  <c:v>634</c:v>
                </c:pt>
                <c:pt idx="28">
                  <c:v>410.61</c:v>
                </c:pt>
                <c:pt idx="29">
                  <c:v>404.85</c:v>
                </c:pt>
                <c:pt idx="30">
                  <c:v>343.58</c:v>
                </c:pt>
                <c:pt idx="31">
                  <c:v>353</c:v>
                </c:pt>
                <c:pt idx="32">
                  <c:v>351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1F1-4C1B-9EA3-F808B26A2244}"/>
            </c:ext>
          </c:extLst>
        </c:ser>
        <c:ser>
          <c:idx val="2"/>
          <c:order val="2"/>
          <c:tx>
            <c:strRef>
              <c:f>'19851947_2015'!$G$1</c:f>
              <c:strCache>
                <c:ptCount val="1"/>
                <c:pt idx="0">
                  <c:v>odnowienia naturalne (ha)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011129880391254E-2"/>
                  <c:y val="1.32758620689655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1F1-4C1B-9EA3-F808B26A2244}"/>
                </c:ext>
              </c:extLst>
            </c:dLbl>
            <c:dLbl>
              <c:idx val="1"/>
              <c:layout>
                <c:manualLayout>
                  <c:x val="-1.8011129880391261E-2"/>
                  <c:y val="1.7816091954022989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1F1-4C1B-9EA3-F808B26A2244}"/>
                </c:ext>
              </c:extLst>
            </c:dLbl>
            <c:dLbl>
              <c:idx val="2"/>
              <c:layout>
                <c:manualLayout>
                  <c:x val="-1.6569376708534301E-2"/>
                  <c:y val="1.0452755905511811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1F1-4C1B-9EA3-F808B26A2244}"/>
                </c:ext>
              </c:extLst>
            </c:dLbl>
            <c:dLbl>
              <c:idx val="3"/>
              <c:layout>
                <c:manualLayout>
                  <c:x val="-1.6569376708534273E-2"/>
                  <c:y val="1.332631912390261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1F1-4C1B-9EA3-F808B26A2244}"/>
                </c:ext>
              </c:extLst>
            </c:dLbl>
            <c:dLbl>
              <c:idx val="4"/>
              <c:layout>
                <c:manualLayout>
                  <c:x val="-1.8011129880391278E-2"/>
                  <c:y val="7.5791926871209029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1F1-4C1B-9EA3-F808B26A2244}"/>
                </c:ext>
              </c:extLst>
            </c:dLbl>
            <c:dLbl>
              <c:idx val="5"/>
              <c:layout>
                <c:manualLayout>
                  <c:x val="-1.6569376708534273E-2"/>
                  <c:y val="1.907344556068412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1F1-4C1B-9EA3-F808B26A2244}"/>
                </c:ext>
              </c:extLst>
            </c:dLbl>
            <c:dLbl>
              <c:idx val="6"/>
              <c:layout>
                <c:manualLayout>
                  <c:x val="-1.3685870364820373E-2"/>
                  <c:y val="4.7056294687300984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1F1-4C1B-9EA3-F808B26A2244}"/>
                </c:ext>
              </c:extLst>
            </c:dLbl>
            <c:dLbl>
              <c:idx val="7"/>
              <c:layout>
                <c:manualLayout>
                  <c:x val="-1.8011129880391254E-2"/>
                  <c:y val="7.5791926871210087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1F1-4C1B-9EA3-F808B26A2244}"/>
                </c:ext>
              </c:extLst>
            </c:dLbl>
            <c:dLbl>
              <c:idx val="8"/>
              <c:layout>
                <c:manualLayout>
                  <c:x val="-1.8011129880391254E-2"/>
                  <c:y val="1.8320662503392921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1F1-4C1B-9EA3-F808B26A2244}"/>
                </c:ext>
              </c:extLst>
            </c:dLbl>
            <c:dLbl>
              <c:idx val="9"/>
              <c:layout>
                <c:manualLayout>
                  <c:x val="-1.8011129880391254E-2"/>
                  <c:y val="-1.0414969680514073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1F1-4C1B-9EA3-F808B26A2244}"/>
                </c:ext>
              </c:extLst>
            </c:dLbl>
            <c:dLbl>
              <c:idx val="10"/>
              <c:layout>
                <c:manualLayout>
                  <c:x val="-1.8011129880391198E-2"/>
                  <c:y val="1.045275590551170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1F1-4C1B-9EA3-F808B26A2244}"/>
                </c:ext>
              </c:extLst>
            </c:dLbl>
            <c:dLbl>
              <c:idx val="11"/>
              <c:layout>
                <c:manualLayout>
                  <c:x val="-1.9452883052248227E-2"/>
                  <c:y val="7.5791926871209029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1F1-4C1B-9EA3-F808B26A2244}"/>
                </c:ext>
              </c:extLst>
            </c:dLbl>
            <c:dLbl>
              <c:idx val="12"/>
              <c:layout>
                <c:manualLayout>
                  <c:x val="-1.8011129880391254E-2"/>
                  <c:y val="1.619988234229342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1F1-4C1B-9EA3-F808B26A2244}"/>
                </c:ext>
              </c:extLst>
            </c:dLbl>
            <c:dLbl>
              <c:idx val="13"/>
              <c:layout>
                <c:manualLayout>
                  <c:x val="-1.8011129880391358E-2"/>
                  <c:y val="1.0452755905511811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1F1-4C1B-9EA3-F808B26A2244}"/>
                </c:ext>
              </c:extLst>
            </c:dLbl>
            <c:dLbl>
              <c:idx val="14"/>
              <c:layout>
                <c:manualLayout>
                  <c:x val="-1.8011129880391254E-2"/>
                  <c:y val="4.7056294687300984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1F1-4C1B-9EA3-F808B26A2244}"/>
                </c:ext>
              </c:extLst>
            </c:dLbl>
            <c:dLbl>
              <c:idx val="15"/>
              <c:layout>
                <c:manualLayout>
                  <c:x val="-1.8011129880391254E-2"/>
                  <c:y val="1.045275590551170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1F1-4C1B-9EA3-F808B26A2244}"/>
                </c:ext>
              </c:extLst>
            </c:dLbl>
            <c:dLbl>
              <c:idx val="16"/>
              <c:layout>
                <c:manualLayout>
                  <c:x val="-1.8011129880391254E-2"/>
                  <c:y val="4.206195130781056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1F1-4C1B-9EA3-F808B26A2244}"/>
                </c:ext>
              </c:extLst>
            </c:dLbl>
            <c:dLbl>
              <c:idx val="17"/>
              <c:layout>
                <c:manualLayout>
                  <c:x val="-2.2209330256891695E-2"/>
                  <c:y val="-5.0592425946756683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1F1-4C1B-9EA3-F808B26A2244}"/>
                </c:ext>
              </c:extLst>
            </c:dLbl>
            <c:dLbl>
              <c:idx val="18"/>
              <c:layout>
                <c:manualLayout>
                  <c:x val="-2.3566292248733387E-2"/>
                  <c:y val="-4.491762059154382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1F1-4C1B-9EA3-F808B26A2244}"/>
                </c:ext>
              </c:extLst>
            </c:dLbl>
            <c:dLbl>
              <c:idx val="19"/>
              <c:layout>
                <c:manualLayout>
                  <c:x val="-1.7968755165050216E-2"/>
                  <c:y val="-5.0592425946756781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1F1-4C1B-9EA3-F808B26A2244}"/>
                </c:ext>
              </c:extLst>
            </c:dLbl>
            <c:dLbl>
              <c:idx val="20"/>
              <c:layout>
                <c:manualLayout>
                  <c:x val="-1.9410561715050002E-2"/>
                  <c:y val="-6.7399148635832393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1F1-4C1B-9EA3-F808B26A2244}"/>
                </c:ext>
              </c:extLst>
            </c:dLbl>
            <c:dLbl>
              <c:idx val="21"/>
              <c:layout>
                <c:manualLayout>
                  <c:x val="-1.4958095603288781E-2"/>
                  <c:y val="-5.295882132380522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1F1-4C1B-9EA3-F808B26A2244}"/>
                </c:ext>
              </c:extLst>
            </c:dLbl>
            <c:dLbl>
              <c:idx val="22"/>
              <c:layout>
                <c:manualLayout>
                  <c:x val="-1.6315167782868557E-2"/>
                  <c:y val="-5.583228567017357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1F1-4C1B-9EA3-F808B26A2244}"/>
                </c:ext>
              </c:extLst>
            </c:dLbl>
            <c:dLbl>
              <c:idx val="23"/>
              <c:layout>
                <c:manualLayout>
                  <c:x val="-1.7756864145130578E-2"/>
                  <c:y val="-5.295882132380522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1F1-4C1B-9EA3-F808B26A2244}"/>
                </c:ext>
              </c:extLst>
            </c:dLbl>
            <c:dLbl>
              <c:idx val="24"/>
              <c:layout>
                <c:manualLayout>
                  <c:x val="-1.2074592691027076E-2"/>
                  <c:y val="-5.8271245506076541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1F1-4C1B-9EA3-F808B26A2244}"/>
                </c:ext>
              </c:extLst>
            </c:dLbl>
            <c:dLbl>
              <c:idx val="25"/>
              <c:layout>
                <c:manualLayout>
                  <c:x val="-1.2159327061447294E-2"/>
                  <c:y val="-4.692185535631564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1F1-4C1B-9EA3-F808B26A2244}"/>
                </c:ext>
              </c:extLst>
            </c:dLbl>
            <c:dLbl>
              <c:idx val="26"/>
              <c:layout>
                <c:manualLayout>
                  <c:x val="-8.7061535444089653E-3"/>
                  <c:y val="-4.677694699927226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1F1-4C1B-9EA3-F808B26A2244}"/>
                </c:ext>
              </c:extLst>
            </c:dLbl>
            <c:dLbl>
              <c:idx val="27"/>
              <c:layout>
                <c:manualLayout>
                  <c:x val="-1.5339381178989734E-2"/>
                  <c:y val="-4.863428836101369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900" b="1" i="0" u="none" strike="noStrike" baseline="0">
                      <a:solidFill>
                        <a:srgbClr val="3333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1F1-4C1B-9EA3-F808B26A2244}"/>
                </c:ext>
              </c:extLst>
            </c:dLbl>
            <c:dLbl>
              <c:idx val="28"/>
              <c:layout>
                <c:manualLayout>
                  <c:x val="-1.6959805418027746E-2"/>
                  <c:y val="-6.5280181510120702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61F1-4C1B-9EA3-F808B26A2244}"/>
                </c:ext>
              </c:extLst>
            </c:dLbl>
            <c:dLbl>
              <c:idx val="29"/>
              <c:layout>
                <c:manualLayout>
                  <c:x val="-1.8435531010223643E-2"/>
                  <c:y val="-6.207427011242411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1F1-4C1B-9EA3-F808B26A2244}"/>
                </c:ext>
              </c:extLst>
            </c:dLbl>
            <c:dLbl>
              <c:idx val="30"/>
              <c:layout>
                <c:manualLayout>
                  <c:x val="-2.1386982194615333E-2"/>
                  <c:y val="-5.886835871472740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1F1-4C1B-9EA3-F808B26A2244}"/>
                </c:ext>
              </c:extLst>
            </c:dLbl>
            <c:dLbl>
              <c:idx val="31"/>
              <c:layout>
                <c:manualLayout>
                  <c:x val="-1.8435531010223754E-2"/>
                  <c:y val="-5.476479212567578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61F1-4C1B-9EA3-F808B26A2244}"/>
                </c:ext>
              </c:extLst>
            </c:dLbl>
            <c:dLbl>
              <c:idx val="32"/>
              <c:layout>
                <c:manualLayout>
                  <c:x val="-1.2582245557020285E-2"/>
                  <c:y val="-6.438252631876555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61F1-4C1B-9EA3-F808B26A2244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900" b="1" i="0" u="none" strike="noStrike" baseline="0">
                    <a:solidFill>
                      <a:srgbClr val="3333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'19851947_2015'!$A$45:$A$77</c:f>
              <c:numCache>
                <c:formatCode>General</c:formatCode>
                <c:ptCount val="3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</c:numCache>
            </c:numRef>
          </c:cat>
          <c:val>
            <c:numRef>
              <c:f>'19851947_2015'!$G$45:$G$77</c:f>
              <c:numCache>
                <c:formatCode>0</c:formatCode>
                <c:ptCount val="33"/>
                <c:pt idx="0">
                  <c:v>1680</c:v>
                </c:pt>
                <c:pt idx="1">
                  <c:v>1908</c:v>
                </c:pt>
                <c:pt idx="2" formatCode="#,##0">
                  <c:v>2973</c:v>
                </c:pt>
                <c:pt idx="3" formatCode="#,##0">
                  <c:v>2876</c:v>
                </c:pt>
                <c:pt idx="4" formatCode="#,##0">
                  <c:v>2478</c:v>
                </c:pt>
                <c:pt idx="5" formatCode="#,##0">
                  <c:v>6129</c:v>
                </c:pt>
                <c:pt idx="6" formatCode="#,##0">
                  <c:v>3390</c:v>
                </c:pt>
                <c:pt idx="7" formatCode="#,##0">
                  <c:v>3791</c:v>
                </c:pt>
                <c:pt idx="8" formatCode="#,##0">
                  <c:v>3397</c:v>
                </c:pt>
                <c:pt idx="9" formatCode="#,##0">
                  <c:v>2719</c:v>
                </c:pt>
                <c:pt idx="10" formatCode="#,##0">
                  <c:v>4234</c:v>
                </c:pt>
                <c:pt idx="11" formatCode="#,##0">
                  <c:v>3883</c:v>
                </c:pt>
                <c:pt idx="12" formatCode="#,##0">
                  <c:v>3711</c:v>
                </c:pt>
                <c:pt idx="13" formatCode="#,##0">
                  <c:v>3319</c:v>
                </c:pt>
                <c:pt idx="14" formatCode="#,##0">
                  <c:v>3215</c:v>
                </c:pt>
                <c:pt idx="15" formatCode="#,##0">
                  <c:v>3501</c:v>
                </c:pt>
                <c:pt idx="16" formatCode="#,##0">
                  <c:v>4662</c:v>
                </c:pt>
                <c:pt idx="17" formatCode="#,##0">
                  <c:v>3966</c:v>
                </c:pt>
                <c:pt idx="18" formatCode="#,##0">
                  <c:v>3956</c:v>
                </c:pt>
                <c:pt idx="19" formatCode="#,##0">
                  <c:v>3956</c:v>
                </c:pt>
                <c:pt idx="20" formatCode="#,##0">
                  <c:v>3867</c:v>
                </c:pt>
                <c:pt idx="21" formatCode="#,##0">
                  <c:v>5222.92</c:v>
                </c:pt>
                <c:pt idx="22" formatCode="#,##0">
                  <c:v>4959</c:v>
                </c:pt>
                <c:pt idx="23" formatCode="#,##0">
                  <c:v>5997.55</c:v>
                </c:pt>
                <c:pt idx="24" formatCode="#,##0">
                  <c:v>7390.44</c:v>
                </c:pt>
                <c:pt idx="25" formatCode="#,##0">
                  <c:v>8438</c:v>
                </c:pt>
                <c:pt idx="26" formatCode="#,##0">
                  <c:v>7092</c:v>
                </c:pt>
                <c:pt idx="27" formatCode="#,##0">
                  <c:v>5962</c:v>
                </c:pt>
                <c:pt idx="28" formatCode="#,##0">
                  <c:v>7552.7699999999995</c:v>
                </c:pt>
                <c:pt idx="29" formatCode="#,##0">
                  <c:v>7882</c:v>
                </c:pt>
                <c:pt idx="30" formatCode="#,##0">
                  <c:v>8031.41</c:v>
                </c:pt>
                <c:pt idx="31" formatCode="#,##0">
                  <c:v>11096</c:v>
                </c:pt>
                <c:pt idx="32" formatCode="#,##0">
                  <c:v>12150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9-61F1-4C1B-9EA3-F808B26A2244}"/>
            </c:ext>
          </c:extLst>
        </c:ser>
        <c:dLbls/>
        <c:marker val="1"/>
        <c:axId val="115818496"/>
        <c:axId val="115820032"/>
      </c:lineChart>
      <c:catAx>
        <c:axId val="1158184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15820032"/>
        <c:crosses val="autoZero"/>
        <c:auto val="1"/>
        <c:lblAlgn val="ctr"/>
        <c:lblOffset val="100"/>
      </c:catAx>
      <c:valAx>
        <c:axId val="115820032"/>
        <c:scaling>
          <c:orientation val="minMax"/>
          <c:max val="70000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15818496"/>
        <c:crosses val="autoZero"/>
        <c:crossBetween val="between"/>
        <c:majorUnit val="5000"/>
        <c:minorUnit val="5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2643875300161947"/>
          <c:y val="0.48697216980108893"/>
          <c:w val="0.61940260791869095"/>
          <c:h val="5.2175527645821181E-2"/>
        </c:manualLayout>
      </c:layout>
      <c:spPr>
        <a:noFill/>
        <a:ln w="25400">
          <a:noFill/>
        </a:ln>
      </c:spPr>
      <c:txPr>
        <a:bodyPr/>
        <a:lstStyle/>
        <a:p>
          <a:pPr>
            <a:defRPr sz="92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1" dirty="0"/>
              <a:t>Odnowienia</a:t>
            </a:r>
            <a:r>
              <a:rPr lang="pl-PL" sz="2000" b="1" baseline="0" dirty="0"/>
              <a:t> naturalne w  LP w latach </a:t>
            </a:r>
            <a:r>
              <a:rPr lang="pl-PL" sz="2000" b="1" baseline="0" dirty="0" smtClean="0"/>
              <a:t>1985-2022 </a:t>
            </a:r>
            <a:endParaRPr lang="en-US" sz="20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Arkusz1!$B$4</c:f>
              <c:strCache>
                <c:ptCount val="1"/>
                <c:pt idx="0">
                  <c:v>powierzchnia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fld id="{4BA2DDF3-FE0A-4E25-AFD2-E05A17E55C5D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587-4C34-B0BF-58FDCE471CC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CBBD3A76-E0CF-4AEA-ACEF-EB8059DB7958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4587-4C34-B0BF-58FDCE471CC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1336D0C-EE98-4B4B-A934-562FE4A5CD06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4587-4C34-B0BF-58FDCE471CC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C4F75BD-BB69-46D8-8FC9-A395BBAFC33B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587-4C34-B0BF-58FDCE471CC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D2344994-24B2-4435-BF2E-AFECEEF3B2B0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4587-4C34-B0BF-58FDCE471CCF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C57BD112-C729-4614-B32F-F70688D0C0B9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4587-4C34-B0BF-58FDCE471CCF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C887319C-A31C-4501-9B79-793B4CCB5A3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4587-4C34-B0BF-58FDCE471CCF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6644DF61-71C7-450A-B6B0-4D0955C1F29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4587-4C34-B0BF-58FDCE471CCF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FFD8AE65-7A03-4E90-BF14-ADB30C3EBE37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4587-4C34-B0BF-58FDCE471CCF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ECAF33C3-4D33-4D04-8B1D-D4B323D8E82B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4587-4C34-B0BF-58FDCE471CCF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1337C82C-B22F-4934-9AE7-4A85642010B8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4587-4C34-B0BF-58FDCE471CCF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E0C0D3F0-479F-41CE-9F9B-1F0B471C0C98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4587-4C34-B0BF-58FDCE471CCF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D55CE959-083B-47DE-BF7B-C73FCD9D1BF7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4587-4C34-B0BF-58FDCE471CCF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E3AD3C4E-CAA6-4DE5-BF05-EE7E241E902F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4587-4C34-B0BF-58FDCE471CCF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2C9A73BE-882C-4D67-B90A-BA57C8DFE0BC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4587-4C34-B0BF-58FDCE471CCF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282BCD67-DD92-4A6C-A524-A0E085F5DBA2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4587-4C34-B0BF-58FDCE471CCF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fld id="{B364979A-19B2-4A04-9EE9-8F3A25F9BBBE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4587-4C34-B0BF-58FDCE471CCF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540F90E0-3AD5-4E3A-A600-32BE01CE81B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4587-4C34-B0BF-58FDCE471CCF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fld id="{3A889CC2-A72D-4AE9-9C7D-CD37C5D40BF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4587-4C34-B0BF-58FDCE471CCF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fld id="{927B4D1C-A9A6-4C9C-BB40-7B80B8DA1CD7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4587-4C34-B0BF-58FDCE471CCF}"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fld id="{F13C02CA-F9FD-4A4E-AA94-FA5F234ABED0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4587-4C34-B0BF-58FDCE471CCF}"/>
                </c:ext>
              </c:extLst>
            </c:dLbl>
            <c:dLbl>
              <c:idx val="21"/>
              <c:layout/>
              <c:tx>
                <c:rich>
                  <a:bodyPr/>
                  <a:lstStyle/>
                  <a:p>
                    <a:fld id="{EBE4FC47-AF0F-45D5-A109-C9DE487CDE53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4587-4C34-B0BF-58FDCE471CCF}"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fld id="{38068A77-E538-4B80-A2C3-A6FABC58BF2C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4587-4C34-B0BF-58FDCE471CCF}"/>
                </c:ext>
              </c:extLst>
            </c:dLbl>
            <c:dLbl>
              <c:idx val="23"/>
              <c:layout>
                <c:manualLayout>
                  <c:x val="5.599025152408111E-3"/>
                  <c:y val="-8.5339980145576286E-3"/>
                </c:manualLayout>
              </c:layout>
              <c:tx>
                <c:rich>
                  <a:bodyPr/>
                  <a:lstStyle/>
                  <a:p>
                    <a:fld id="{F84C1239-FA54-46F2-877A-1CCD5BD64344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4587-4C34-B0BF-58FDCE471CCF}"/>
                </c:ext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fld id="{80DD2E33-B4EA-43AC-9E68-90C400EA191B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4587-4C34-B0BF-58FDCE471CCF}"/>
                </c:ext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fld id="{962921C2-C7B4-4A61-82D5-68D7EC714B70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4587-4C34-B0BF-58FDCE471CCF}"/>
                </c:ext>
              </c:extLst>
            </c:dLbl>
            <c:dLbl>
              <c:idx val="26"/>
              <c:layout/>
              <c:tx>
                <c:rich>
                  <a:bodyPr/>
                  <a:lstStyle/>
                  <a:p>
                    <a:fld id="{8146C6DB-E9E0-4F23-8732-64769632981B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4587-4C34-B0BF-58FDCE471CCF}"/>
                </c:ext>
              </c:extLst>
            </c:dLbl>
            <c:dLbl>
              <c:idx val="27"/>
              <c:layout/>
              <c:tx>
                <c:rich>
                  <a:bodyPr/>
                  <a:lstStyle/>
                  <a:p>
                    <a:fld id="{2EF42ACF-F7F1-4F7B-BB21-D52CE1C3857F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4587-4C34-B0BF-58FDCE471CCF}"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fld id="{F871844B-40EF-4C75-A6C7-A3C4262C07AC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4587-4C34-B0BF-58FDCE471CCF}"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fld id="{11732D8A-E990-4FE6-B72B-CC8AD2E055DA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4587-4C34-B0BF-58FDCE471CCF}"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fld id="{8741445D-B126-4861-8A85-BC934BC5E23F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4587-4C34-B0BF-58FDCE471CCF}"/>
                </c:ext>
              </c:extLst>
            </c:dLbl>
            <c:dLbl>
              <c:idx val="31"/>
              <c:layout/>
              <c:tx>
                <c:rich>
                  <a:bodyPr/>
                  <a:lstStyle/>
                  <a:p>
                    <a:fld id="{658FBC49-241F-4991-90ED-610A4CE61AE3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4587-4C34-B0BF-58FDCE471CCF}"/>
                </c:ext>
              </c:extLst>
            </c:dLbl>
            <c:dLbl>
              <c:idx val="32"/>
              <c:layout/>
              <c:tx>
                <c:rich>
                  <a:bodyPr/>
                  <a:lstStyle/>
                  <a:p>
                    <a:fld id="{BDD8B5A6-D1D1-416C-AB8D-EFDCB75636CC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4587-4C34-B0BF-58FDCE471CCF}"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fld id="{5A8A13E2-BAE6-4852-A1F2-65B809BAEDB1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4587-4C34-B0BF-58FDCE471CCF}"/>
                </c:ext>
              </c:extLst>
            </c:dLbl>
            <c:dLbl>
              <c:idx val="34"/>
              <c:layout/>
              <c:tx>
                <c:rich>
                  <a:bodyPr/>
                  <a:lstStyle/>
                  <a:p>
                    <a:fld id="{CF44FED1-BDD3-4402-9CE6-16A51F2B841A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4587-4C34-B0BF-58FDCE471CCF}"/>
                </c:ext>
              </c:extLst>
            </c:dLbl>
            <c:dLbl>
              <c:idx val="35"/>
              <c:layout>
                <c:manualLayout>
                  <c:x val="1.1198050304816222E-2"/>
                  <c:y val="-1.1378664019410081E-2"/>
                </c:manualLayout>
              </c:layout>
              <c:tx>
                <c:rich>
                  <a:bodyPr/>
                  <a:lstStyle/>
                  <a:p>
                    <a:fld id="{857CF751-8262-417B-88B9-518A248FCFBE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4587-4C34-B0BF-58FDCE471CCF}"/>
                </c:ext>
              </c:extLst>
            </c:dLbl>
            <c:dLbl>
              <c:idx val="36"/>
              <c:layout/>
              <c:tx>
                <c:rich>
                  <a:bodyPr/>
                  <a:lstStyle/>
                  <a:p>
                    <a:fld id="{8AFE3F62-5596-44F9-BE43-2C7EE7353734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4587-4C34-B0BF-58FDCE471CCF}"/>
                </c:ext>
              </c:extLst>
            </c:dLbl>
            <c:dLbl>
              <c:idx val="37"/>
              <c:layout/>
              <c:tx>
                <c:rich>
                  <a:bodyPr/>
                  <a:lstStyle/>
                  <a:p>
                    <a:fld id="{5FC7A3B4-A47D-4BF8-ACE4-1362A7F91642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dLblPos val="outEnd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4587-4C34-B0BF-58FDCE471CCF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Arkusz1!$A$5:$A$42</c:f>
              <c:numCache>
                <c:formatCode>General</c:formatCode>
                <c:ptCount val="38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</c:numCache>
            </c:numRef>
          </c:cat>
          <c:val>
            <c:numRef>
              <c:f>Arkusz1!$B$5:$B$42</c:f>
              <c:numCache>
                <c:formatCode>General</c:formatCode>
                <c:ptCount val="38"/>
                <c:pt idx="0">
                  <c:v>1403</c:v>
                </c:pt>
                <c:pt idx="1">
                  <c:v>1792</c:v>
                </c:pt>
                <c:pt idx="2">
                  <c:v>1563</c:v>
                </c:pt>
                <c:pt idx="3">
                  <c:v>1748</c:v>
                </c:pt>
                <c:pt idx="4">
                  <c:v>1497</c:v>
                </c:pt>
                <c:pt idx="5">
                  <c:v>1680</c:v>
                </c:pt>
                <c:pt idx="6">
                  <c:v>1908</c:v>
                </c:pt>
                <c:pt idx="7">
                  <c:v>2973</c:v>
                </c:pt>
                <c:pt idx="8">
                  <c:v>2822</c:v>
                </c:pt>
                <c:pt idx="9">
                  <c:v>2478</c:v>
                </c:pt>
                <c:pt idx="10">
                  <c:v>6129</c:v>
                </c:pt>
                <c:pt idx="11">
                  <c:v>3390</c:v>
                </c:pt>
                <c:pt idx="12">
                  <c:v>3791</c:v>
                </c:pt>
                <c:pt idx="13">
                  <c:v>3397</c:v>
                </c:pt>
                <c:pt idx="14">
                  <c:v>2719</c:v>
                </c:pt>
                <c:pt idx="15">
                  <c:v>4234</c:v>
                </c:pt>
                <c:pt idx="16">
                  <c:v>3883</c:v>
                </c:pt>
                <c:pt idx="17">
                  <c:v>3711</c:v>
                </c:pt>
                <c:pt idx="18">
                  <c:v>3319</c:v>
                </c:pt>
                <c:pt idx="19">
                  <c:v>4178</c:v>
                </c:pt>
                <c:pt idx="20">
                  <c:v>3754</c:v>
                </c:pt>
                <c:pt idx="21">
                  <c:v>4662</c:v>
                </c:pt>
                <c:pt idx="22">
                  <c:v>3966</c:v>
                </c:pt>
                <c:pt idx="23">
                  <c:v>4910</c:v>
                </c:pt>
                <c:pt idx="24">
                  <c:v>3704</c:v>
                </c:pt>
                <c:pt idx="25">
                  <c:v>3867</c:v>
                </c:pt>
                <c:pt idx="26">
                  <c:v>5223</c:v>
                </c:pt>
                <c:pt idx="27">
                  <c:v>4959</c:v>
                </c:pt>
                <c:pt idx="28">
                  <c:v>5998</c:v>
                </c:pt>
                <c:pt idx="29">
                  <c:v>7274</c:v>
                </c:pt>
                <c:pt idx="30" formatCode="#,##0">
                  <c:v>8438</c:v>
                </c:pt>
                <c:pt idx="31" formatCode="#,##0">
                  <c:v>7092</c:v>
                </c:pt>
                <c:pt idx="32" formatCode="#,##0">
                  <c:v>5962</c:v>
                </c:pt>
                <c:pt idx="33" formatCode="#,##0">
                  <c:v>7552.7699999999995</c:v>
                </c:pt>
                <c:pt idx="34" formatCode="#,##0">
                  <c:v>7882</c:v>
                </c:pt>
                <c:pt idx="35" formatCode="#,##0">
                  <c:v>8031.41</c:v>
                </c:pt>
                <c:pt idx="36" formatCode="#,##0">
                  <c:v>11096</c:v>
                </c:pt>
                <c:pt idx="37" formatCode="#,##0">
                  <c:v>12150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datalabelsRange>
                <c15:f>Arkusz1!$C$5:$C$42</c15:f>
                <c15:dlblRangeCache>
                  <c:ptCount val="38"/>
                  <c:pt idx="0">
                    <c:v>2,72%</c:v>
                  </c:pt>
                  <c:pt idx="1">
                    <c:v>3,03%</c:v>
                  </c:pt>
                  <c:pt idx="2">
                    <c:v>2,71%</c:v>
                  </c:pt>
                  <c:pt idx="3">
                    <c:v>2,98%</c:v>
                  </c:pt>
                  <c:pt idx="4">
                    <c:v>2,50%</c:v>
                  </c:pt>
                  <c:pt idx="5">
                    <c:v>3,11%</c:v>
                  </c:pt>
                  <c:pt idx="6">
                    <c:v>3,58%</c:v>
                  </c:pt>
                  <c:pt idx="7">
                    <c:v>5,88%</c:v>
                  </c:pt>
                  <c:pt idx="8">
                    <c:v>4,87%</c:v>
                  </c:pt>
                  <c:pt idx="9">
                    <c:v>3,98%</c:v>
                  </c:pt>
                  <c:pt idx="10">
                    <c:v>8,86%</c:v>
                  </c:pt>
                  <c:pt idx="11">
                    <c:v>5,62%</c:v>
                  </c:pt>
                  <c:pt idx="12">
                    <c:v>7,13%</c:v>
                  </c:pt>
                  <c:pt idx="13">
                    <c:v>5,74%</c:v>
                  </c:pt>
                  <c:pt idx="14">
                    <c:v>4,38%</c:v>
                  </c:pt>
                  <c:pt idx="15">
                    <c:v>6,56%</c:v>
                  </c:pt>
                  <c:pt idx="16">
                    <c:v>6,35%</c:v>
                  </c:pt>
                  <c:pt idx="17">
                    <c:v>7,22%</c:v>
                  </c:pt>
                  <c:pt idx="18">
                    <c:v>6,00%</c:v>
                  </c:pt>
                  <c:pt idx="19">
                    <c:v>6,30%</c:v>
                  </c:pt>
                  <c:pt idx="20">
                    <c:v>6,17%</c:v>
                  </c:pt>
                  <c:pt idx="21">
                    <c:v>8,12%</c:v>
                  </c:pt>
                  <c:pt idx="22">
                    <c:v>7,27%</c:v>
                  </c:pt>
                  <c:pt idx="23">
                    <c:v>8,86%</c:v>
                  </c:pt>
                  <c:pt idx="24">
                    <c:v>7,40%</c:v>
                  </c:pt>
                  <c:pt idx="25">
                    <c:v>7,52%</c:v>
                  </c:pt>
                  <c:pt idx="26">
                    <c:v>9,51%</c:v>
                  </c:pt>
                  <c:pt idx="27">
                    <c:v>8,82%</c:v>
                  </c:pt>
                  <c:pt idx="28">
                    <c:v>10,88%</c:v>
                  </c:pt>
                  <c:pt idx="29">
                    <c:v>12,95%</c:v>
                  </c:pt>
                  <c:pt idx="30">
                    <c:v>14,16%</c:v>
                  </c:pt>
                  <c:pt idx="31">
                    <c:v>12,18%</c:v>
                  </c:pt>
                  <c:pt idx="32">
                    <c:v>10,71%</c:v>
                  </c:pt>
                  <c:pt idx="33">
                    <c:v>12,82%</c:v>
                  </c:pt>
                  <c:pt idx="34">
                    <c:v>12,34%</c:v>
                  </c:pt>
                  <c:pt idx="35">
                    <c:v>12,51%</c:v>
                  </c:pt>
                  <c:pt idx="36">
                    <c:v>16,68%</c:v>
                  </c:pt>
                  <c:pt idx="37">
                    <c:v>18,41%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4587-4C34-B0BF-58FDCE471CCF}"/>
            </c:ext>
          </c:extLst>
        </c:ser>
        <c:dLbls/>
        <c:gapWidth val="219"/>
        <c:overlap val="-27"/>
        <c:axId val="174481408"/>
        <c:axId val="174483328"/>
      </c:barChart>
      <c:catAx>
        <c:axId val="17448140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100" b="1"/>
                  <a:t>Rok</a:t>
                </a:r>
                <a:r>
                  <a:rPr lang="pl-PL" sz="1100" b="1" baseline="0"/>
                  <a:t> odnowienia</a:t>
                </a:r>
                <a:endParaRPr lang="pl-PL" sz="1100" b="1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483328"/>
        <c:crossesAt val="100"/>
        <c:auto val="1"/>
        <c:lblAlgn val="ctr"/>
        <c:lblOffset val="100"/>
      </c:catAx>
      <c:valAx>
        <c:axId val="174483328"/>
        <c:scaling>
          <c:orientation val="minMax"/>
          <c:min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100" b="1"/>
                  <a:t>Powierzchnia odnowien</a:t>
                </a:r>
                <a:r>
                  <a:rPr lang="pl-PL" sz="1100" b="1" baseline="0"/>
                  <a:t> naturalnych (ha)</a:t>
                </a:r>
                <a:endParaRPr lang="pl-PL" sz="1100" b="1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48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9B9C9-B6D6-4416-BCBA-4442031395C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35DBB-04CE-45B7-994D-76EB96780E5B}">
      <dgm:prSet phldrT="[Tekst]"/>
      <dgm:spPr>
        <a:ln>
          <a:solidFill>
            <a:srgbClr val="006050"/>
          </a:solidFill>
        </a:ln>
      </dgm:spPr>
      <dgm:t>
        <a:bodyPr/>
        <a:lstStyle/>
        <a:p>
          <a:r>
            <a:rPr lang="pl-PL" dirty="0" smtClean="0"/>
            <a:t>SEKTORY POLITYKI KLIMATYCZNEJ</a:t>
          </a:r>
          <a:endParaRPr lang="pl-PL" dirty="0"/>
        </a:p>
      </dgm:t>
    </dgm:pt>
    <dgm:pt modelId="{ABC2AEE4-73A9-4BFD-92D9-E118724EBCDB}" type="parTrans" cxnId="{3C0091CA-2E6E-4708-8CDB-52CF73DAB6CF}">
      <dgm:prSet/>
      <dgm:spPr/>
      <dgm:t>
        <a:bodyPr/>
        <a:lstStyle/>
        <a:p>
          <a:endParaRPr lang="pl-PL"/>
        </a:p>
      </dgm:t>
    </dgm:pt>
    <dgm:pt modelId="{216BF96F-15D9-4C76-8ACE-6D7E4DDC503F}" type="sibTrans" cxnId="{3C0091CA-2E6E-4708-8CDB-52CF73DAB6CF}">
      <dgm:prSet/>
      <dgm:spPr/>
      <dgm:t>
        <a:bodyPr/>
        <a:lstStyle/>
        <a:p>
          <a:endParaRPr lang="pl-PL"/>
        </a:p>
      </dgm:t>
    </dgm:pt>
    <dgm:pt modelId="{3CD7B603-D183-4A6C-AFF9-91CC5FE77D35}">
      <dgm:prSet phldrT="[Tekst]" custT="1"/>
      <dgm:spPr>
        <a:ln>
          <a:solidFill>
            <a:srgbClr val="006050"/>
          </a:solidFill>
        </a:ln>
      </dgm:spPr>
      <dgm:t>
        <a:bodyPr/>
        <a:lstStyle/>
        <a:p>
          <a:r>
            <a:rPr lang="pl-PL" sz="1600" b="1" dirty="0" smtClean="0"/>
            <a:t>LULUCF</a:t>
          </a:r>
        </a:p>
        <a:p>
          <a:r>
            <a:rPr lang="pl-PL" sz="900" dirty="0" smtClean="0"/>
            <a:t>Land </a:t>
          </a:r>
          <a:r>
            <a:rPr lang="pl-PL" sz="900" dirty="0" err="1" smtClean="0"/>
            <a:t>Use</a:t>
          </a:r>
          <a:r>
            <a:rPr lang="pl-PL" sz="900" dirty="0" smtClean="0"/>
            <a:t>, Land </a:t>
          </a:r>
          <a:r>
            <a:rPr lang="pl-PL" sz="900" dirty="0" err="1" smtClean="0"/>
            <a:t>Use</a:t>
          </a:r>
          <a:r>
            <a:rPr lang="pl-PL" sz="900" dirty="0" smtClean="0"/>
            <a:t> </a:t>
          </a:r>
          <a:r>
            <a:rPr lang="pl-PL" sz="900" dirty="0" err="1" smtClean="0"/>
            <a:t>Change</a:t>
          </a:r>
          <a:r>
            <a:rPr lang="pl-PL" sz="900" dirty="0" smtClean="0"/>
            <a:t> and </a:t>
          </a:r>
          <a:r>
            <a:rPr lang="pl-PL" sz="900" dirty="0" err="1" smtClean="0"/>
            <a:t>Forestry</a:t>
          </a:r>
          <a:endParaRPr lang="pl-PL" sz="900" dirty="0"/>
        </a:p>
      </dgm:t>
    </dgm:pt>
    <dgm:pt modelId="{3300F298-A711-439B-A849-A36CA3AF14FD}" type="parTrans" cxnId="{92643D50-98B9-49DF-9C1D-D25CEA40AD92}">
      <dgm:prSet/>
      <dgm:spPr>
        <a:ln>
          <a:solidFill>
            <a:srgbClr val="006050"/>
          </a:solidFill>
        </a:ln>
      </dgm:spPr>
      <dgm:t>
        <a:bodyPr/>
        <a:lstStyle/>
        <a:p>
          <a:endParaRPr lang="pl-PL"/>
        </a:p>
      </dgm:t>
    </dgm:pt>
    <dgm:pt modelId="{4837CB06-3233-4F90-A61D-51ECAAB0AB8C}" type="sibTrans" cxnId="{92643D50-98B9-49DF-9C1D-D25CEA40AD92}">
      <dgm:prSet/>
      <dgm:spPr/>
      <dgm:t>
        <a:bodyPr/>
        <a:lstStyle/>
        <a:p>
          <a:endParaRPr lang="pl-PL"/>
        </a:p>
      </dgm:t>
    </dgm:pt>
    <dgm:pt modelId="{B686091E-F65E-4712-B4C9-E23B4C009251}">
      <dgm:prSet phldrT="[Tekst]" custT="1"/>
      <dgm:spPr>
        <a:ln>
          <a:solidFill>
            <a:srgbClr val="006050"/>
          </a:solidFill>
        </a:ln>
      </dgm:spPr>
      <dgm:t>
        <a:bodyPr/>
        <a:lstStyle/>
        <a:p>
          <a:r>
            <a:rPr lang="pl-PL" sz="1600" b="1" dirty="0" smtClean="0"/>
            <a:t>ESR</a:t>
          </a:r>
        </a:p>
        <a:p>
          <a:r>
            <a:rPr lang="pl-PL" sz="900" dirty="0" err="1" smtClean="0"/>
            <a:t>Eford</a:t>
          </a:r>
          <a:r>
            <a:rPr lang="pl-PL" sz="900" dirty="0" smtClean="0"/>
            <a:t> </a:t>
          </a:r>
          <a:r>
            <a:rPr lang="pl-PL" sz="900" dirty="0" err="1" smtClean="0"/>
            <a:t>Sharing</a:t>
          </a:r>
          <a:r>
            <a:rPr lang="pl-PL" sz="900" dirty="0" smtClean="0"/>
            <a:t> </a:t>
          </a:r>
          <a:r>
            <a:rPr lang="pl-PL" sz="900" dirty="0" err="1" smtClean="0"/>
            <a:t>Regulation</a:t>
          </a:r>
          <a:endParaRPr lang="pl-PL" sz="900" dirty="0"/>
        </a:p>
      </dgm:t>
    </dgm:pt>
    <dgm:pt modelId="{0A9DCACF-8D2D-48DC-878B-60B28D0F031A}" type="parTrans" cxnId="{E9B01862-94EB-4FA6-A68F-7B5505CB4158}">
      <dgm:prSet/>
      <dgm:spPr>
        <a:ln>
          <a:solidFill>
            <a:srgbClr val="006050"/>
          </a:solidFill>
        </a:ln>
      </dgm:spPr>
      <dgm:t>
        <a:bodyPr/>
        <a:lstStyle/>
        <a:p>
          <a:endParaRPr lang="pl-PL"/>
        </a:p>
      </dgm:t>
    </dgm:pt>
    <dgm:pt modelId="{4DE5EC49-D46D-4CFA-BDF2-E0FC8FDB38D6}" type="sibTrans" cxnId="{E9B01862-94EB-4FA6-A68F-7B5505CB4158}">
      <dgm:prSet/>
      <dgm:spPr/>
      <dgm:t>
        <a:bodyPr/>
        <a:lstStyle/>
        <a:p>
          <a:endParaRPr lang="pl-PL"/>
        </a:p>
      </dgm:t>
    </dgm:pt>
    <dgm:pt modelId="{9BDDE04F-8F44-48C6-8D35-6673CC7BB979}">
      <dgm:prSet custT="1"/>
      <dgm:spPr>
        <a:ln>
          <a:solidFill>
            <a:srgbClr val="006050"/>
          </a:solidFill>
        </a:ln>
      </dgm:spPr>
      <dgm:t>
        <a:bodyPr/>
        <a:lstStyle/>
        <a:p>
          <a:r>
            <a:rPr lang="pl-PL" sz="1600" b="1" dirty="0" smtClean="0"/>
            <a:t>EU ETS</a:t>
          </a:r>
        </a:p>
        <a:p>
          <a:r>
            <a:rPr lang="pl-PL" sz="900" dirty="0" err="1" smtClean="0"/>
            <a:t>Emission</a:t>
          </a:r>
          <a:r>
            <a:rPr lang="pl-PL" sz="900" dirty="0" smtClean="0"/>
            <a:t> Trading System</a:t>
          </a:r>
          <a:endParaRPr lang="pl-PL" sz="900" dirty="0"/>
        </a:p>
      </dgm:t>
    </dgm:pt>
    <dgm:pt modelId="{1A6BDA3B-62F0-4F51-A8B4-6B224461BD7C}" type="parTrans" cxnId="{A0D868A1-CD84-4422-B54E-0FB298AB372B}">
      <dgm:prSet/>
      <dgm:spPr>
        <a:ln>
          <a:solidFill>
            <a:srgbClr val="006050"/>
          </a:solidFill>
        </a:ln>
      </dgm:spPr>
      <dgm:t>
        <a:bodyPr/>
        <a:lstStyle/>
        <a:p>
          <a:endParaRPr lang="pl-PL"/>
        </a:p>
      </dgm:t>
    </dgm:pt>
    <dgm:pt modelId="{BEC88E3C-E68C-4C4E-8999-AC0964513069}" type="sibTrans" cxnId="{A0D868A1-CD84-4422-B54E-0FB298AB372B}">
      <dgm:prSet/>
      <dgm:spPr/>
      <dgm:t>
        <a:bodyPr/>
        <a:lstStyle/>
        <a:p>
          <a:endParaRPr lang="pl-PL"/>
        </a:p>
      </dgm:t>
    </dgm:pt>
    <dgm:pt modelId="{62243EE5-7896-474A-A287-E5C771CDEDC7}" type="pres">
      <dgm:prSet presAssocID="{8929B9C9-B6D6-4416-BCBA-4442031395C3}" presName="hierChild1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616786CA-3F6E-487D-B4D4-9C8E5B35A0C4}" type="pres">
      <dgm:prSet presAssocID="{DC135DBB-04CE-45B7-994D-76EB96780E5B}" presName="hierRoot1" presStyleCnt="0"/>
      <dgm:spPr/>
    </dgm:pt>
    <dgm:pt modelId="{444728BC-EB09-4DA0-82D4-D2F8C913550F}" type="pres">
      <dgm:prSet presAssocID="{DC135DBB-04CE-45B7-994D-76EB96780E5B}" presName="composite" presStyleCnt="0"/>
      <dgm:spPr/>
    </dgm:pt>
    <dgm:pt modelId="{3761ACB0-F19D-4B91-8E31-B0A79A8CB9D8}" type="pres">
      <dgm:prSet presAssocID="{DC135DBB-04CE-45B7-994D-76EB96780E5B}" presName="background" presStyleLbl="node0" presStyleIdx="0" presStyleCnt="1"/>
      <dgm:spPr>
        <a:solidFill>
          <a:srgbClr val="006050"/>
        </a:solidFill>
        <a:ln>
          <a:solidFill>
            <a:srgbClr val="006050"/>
          </a:solidFill>
        </a:ln>
      </dgm:spPr>
      <dgm:t>
        <a:bodyPr/>
        <a:lstStyle/>
        <a:p>
          <a:endParaRPr lang="pl-PL"/>
        </a:p>
      </dgm:t>
    </dgm:pt>
    <dgm:pt modelId="{3897C1D1-92C9-40E8-8CF2-1541AC524366}" type="pres">
      <dgm:prSet presAssocID="{DC135DBB-04CE-45B7-994D-76EB96780E5B}" presName="text" presStyleLbl="fgAcc0" presStyleIdx="0" presStyleCnt="1" custScaleX="355556" custScaleY="5443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2F9AC06-0775-402B-A12C-97AF05360736}" type="pres">
      <dgm:prSet presAssocID="{DC135DBB-04CE-45B7-994D-76EB96780E5B}" presName="hierChild2" presStyleCnt="0"/>
      <dgm:spPr/>
    </dgm:pt>
    <dgm:pt modelId="{ACF73227-CB49-4D97-9130-1DD3F1FDCE8D}" type="pres">
      <dgm:prSet presAssocID="{3300F298-A711-439B-A849-A36CA3AF14FD}" presName="Name10" presStyleLbl="parChTrans1D2" presStyleIdx="0" presStyleCnt="3"/>
      <dgm:spPr/>
      <dgm:t>
        <a:bodyPr/>
        <a:lstStyle/>
        <a:p>
          <a:endParaRPr lang="pl-PL"/>
        </a:p>
      </dgm:t>
    </dgm:pt>
    <dgm:pt modelId="{139D4F4C-B9FB-4FEA-9748-F4F7280866B4}" type="pres">
      <dgm:prSet presAssocID="{3CD7B603-D183-4A6C-AFF9-91CC5FE77D35}" presName="hierRoot2" presStyleCnt="0"/>
      <dgm:spPr/>
    </dgm:pt>
    <dgm:pt modelId="{D12C14AB-7A8E-4EF5-8EE9-91FC6F60CB17}" type="pres">
      <dgm:prSet presAssocID="{3CD7B603-D183-4A6C-AFF9-91CC5FE77D35}" presName="composite2" presStyleCnt="0"/>
      <dgm:spPr/>
    </dgm:pt>
    <dgm:pt modelId="{276021FF-5767-4264-A330-F3B7D70028CC}" type="pres">
      <dgm:prSet presAssocID="{3CD7B603-D183-4A6C-AFF9-91CC5FE77D35}" presName="background2" presStyleLbl="node2" presStyleIdx="0" presStyleCnt="3"/>
      <dgm:spPr>
        <a:solidFill>
          <a:srgbClr val="006050"/>
        </a:solidFill>
      </dgm:spPr>
      <dgm:t>
        <a:bodyPr/>
        <a:lstStyle/>
        <a:p>
          <a:endParaRPr lang="pl-PL"/>
        </a:p>
      </dgm:t>
    </dgm:pt>
    <dgm:pt modelId="{9BD44B83-D086-45F3-B7A7-EC5B551B19EF}" type="pres">
      <dgm:prSet presAssocID="{3CD7B603-D183-4A6C-AFF9-91CC5FE77D35}" presName="text2" presStyleLbl="fgAcc2" presStyleIdx="0" presStyleCnt="3" custScaleX="149222" custScaleY="10612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B510760-3EC8-4279-AF80-309C0A14CB0D}" type="pres">
      <dgm:prSet presAssocID="{3CD7B603-D183-4A6C-AFF9-91CC5FE77D35}" presName="hierChild3" presStyleCnt="0"/>
      <dgm:spPr/>
    </dgm:pt>
    <dgm:pt modelId="{6557B736-BF0C-4DDF-AC71-8A0B449151B6}" type="pres">
      <dgm:prSet presAssocID="{0A9DCACF-8D2D-48DC-878B-60B28D0F031A}" presName="Name10" presStyleLbl="parChTrans1D2" presStyleIdx="1" presStyleCnt="3"/>
      <dgm:spPr/>
      <dgm:t>
        <a:bodyPr/>
        <a:lstStyle/>
        <a:p>
          <a:endParaRPr lang="pl-PL"/>
        </a:p>
      </dgm:t>
    </dgm:pt>
    <dgm:pt modelId="{EC278A1A-AB7A-496B-849F-CF0FAE911123}" type="pres">
      <dgm:prSet presAssocID="{B686091E-F65E-4712-B4C9-E23B4C009251}" presName="hierRoot2" presStyleCnt="0"/>
      <dgm:spPr/>
    </dgm:pt>
    <dgm:pt modelId="{03A32372-FAE4-4AD5-A188-8C4202A049F1}" type="pres">
      <dgm:prSet presAssocID="{B686091E-F65E-4712-B4C9-E23B4C009251}" presName="composite2" presStyleCnt="0"/>
      <dgm:spPr/>
    </dgm:pt>
    <dgm:pt modelId="{88F09329-E4BD-4EDF-8D43-5BFF0266FC5F}" type="pres">
      <dgm:prSet presAssocID="{B686091E-F65E-4712-B4C9-E23B4C009251}" presName="background2" presStyleLbl="node2" presStyleIdx="1" presStyleCnt="3"/>
      <dgm:spPr>
        <a:solidFill>
          <a:srgbClr val="006050"/>
        </a:solidFill>
        <a:ln>
          <a:solidFill>
            <a:srgbClr val="006050"/>
          </a:solidFill>
        </a:ln>
      </dgm:spPr>
      <dgm:t>
        <a:bodyPr/>
        <a:lstStyle/>
        <a:p>
          <a:endParaRPr lang="pl-PL"/>
        </a:p>
      </dgm:t>
    </dgm:pt>
    <dgm:pt modelId="{1926E2EB-0249-41AF-A91D-77B355F87E4D}" type="pres">
      <dgm:prSet presAssocID="{B686091E-F65E-4712-B4C9-E23B4C009251}" presName="text2" presStyleLbl="fgAcc2" presStyleIdx="1" presStyleCnt="3" custScaleX="130920" custScaleY="94121" custLinFactNeighborX="2321" custLinFactNeighborY="294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087B531-9615-4862-9926-9A19E060E39F}" type="pres">
      <dgm:prSet presAssocID="{B686091E-F65E-4712-B4C9-E23B4C009251}" presName="hierChild3" presStyleCnt="0"/>
      <dgm:spPr/>
    </dgm:pt>
    <dgm:pt modelId="{866F52A5-4C33-4868-8198-118AC7FC24C1}" type="pres">
      <dgm:prSet presAssocID="{1A6BDA3B-62F0-4F51-A8B4-6B224461BD7C}" presName="Name10" presStyleLbl="parChTrans1D2" presStyleIdx="2" presStyleCnt="3"/>
      <dgm:spPr/>
      <dgm:t>
        <a:bodyPr/>
        <a:lstStyle/>
        <a:p>
          <a:endParaRPr lang="pl-PL"/>
        </a:p>
      </dgm:t>
    </dgm:pt>
    <dgm:pt modelId="{DA007E59-E623-4E0C-9C41-5E01F005E3CB}" type="pres">
      <dgm:prSet presAssocID="{9BDDE04F-8F44-48C6-8D35-6673CC7BB979}" presName="hierRoot2" presStyleCnt="0"/>
      <dgm:spPr/>
    </dgm:pt>
    <dgm:pt modelId="{7278A3C7-08D0-4CCD-830A-532F13BFAB8E}" type="pres">
      <dgm:prSet presAssocID="{9BDDE04F-8F44-48C6-8D35-6673CC7BB979}" presName="composite2" presStyleCnt="0"/>
      <dgm:spPr/>
    </dgm:pt>
    <dgm:pt modelId="{07B14B07-4286-45D0-998D-712CEA01841D}" type="pres">
      <dgm:prSet presAssocID="{9BDDE04F-8F44-48C6-8D35-6673CC7BB979}" presName="background2" presStyleLbl="node2" presStyleIdx="2" presStyleCnt="3"/>
      <dgm:spPr>
        <a:solidFill>
          <a:srgbClr val="006050"/>
        </a:solidFill>
        <a:ln>
          <a:solidFill>
            <a:srgbClr val="006050"/>
          </a:solidFill>
        </a:ln>
      </dgm:spPr>
      <dgm:t>
        <a:bodyPr/>
        <a:lstStyle/>
        <a:p>
          <a:endParaRPr lang="pl-PL"/>
        </a:p>
      </dgm:t>
    </dgm:pt>
    <dgm:pt modelId="{4DE61267-F7F8-4958-9F6F-877FE0C289D9}" type="pres">
      <dgm:prSet presAssocID="{9BDDE04F-8F44-48C6-8D35-6673CC7BB979}" presName="text2" presStyleLbl="fgAcc2" presStyleIdx="2" presStyleCnt="3" custScaleX="138482" custScaleY="96224" custLinFactNeighborX="7113" custLinFactNeighborY="-175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5F47E13-ED24-4CF5-A992-AC83765BC778}" type="pres">
      <dgm:prSet presAssocID="{9BDDE04F-8F44-48C6-8D35-6673CC7BB979}" presName="hierChild3" presStyleCnt="0"/>
      <dgm:spPr/>
    </dgm:pt>
  </dgm:ptLst>
  <dgm:cxnLst>
    <dgm:cxn modelId="{5792B3B9-F768-4608-A7CD-76C9B1C1C23D}" type="presOf" srcId="{B686091E-F65E-4712-B4C9-E23B4C009251}" destId="{1926E2EB-0249-41AF-A91D-77B355F87E4D}" srcOrd="0" destOrd="0" presId="urn:microsoft.com/office/officeart/2005/8/layout/hierarchy1"/>
    <dgm:cxn modelId="{17E9D4D9-4993-435C-B54D-53A24D72B885}" type="presOf" srcId="{DC135DBB-04CE-45B7-994D-76EB96780E5B}" destId="{3897C1D1-92C9-40E8-8CF2-1541AC524366}" srcOrd="0" destOrd="0" presId="urn:microsoft.com/office/officeart/2005/8/layout/hierarchy1"/>
    <dgm:cxn modelId="{E9B01862-94EB-4FA6-A68F-7B5505CB4158}" srcId="{DC135DBB-04CE-45B7-994D-76EB96780E5B}" destId="{B686091E-F65E-4712-B4C9-E23B4C009251}" srcOrd="1" destOrd="0" parTransId="{0A9DCACF-8D2D-48DC-878B-60B28D0F031A}" sibTransId="{4DE5EC49-D46D-4CFA-BDF2-E0FC8FDB38D6}"/>
    <dgm:cxn modelId="{5E2FC395-CCAF-4D6D-A904-9559037B9EF5}" type="presOf" srcId="{0A9DCACF-8D2D-48DC-878B-60B28D0F031A}" destId="{6557B736-BF0C-4DDF-AC71-8A0B449151B6}" srcOrd="0" destOrd="0" presId="urn:microsoft.com/office/officeart/2005/8/layout/hierarchy1"/>
    <dgm:cxn modelId="{A0D868A1-CD84-4422-B54E-0FB298AB372B}" srcId="{DC135DBB-04CE-45B7-994D-76EB96780E5B}" destId="{9BDDE04F-8F44-48C6-8D35-6673CC7BB979}" srcOrd="2" destOrd="0" parTransId="{1A6BDA3B-62F0-4F51-A8B4-6B224461BD7C}" sibTransId="{BEC88E3C-E68C-4C4E-8999-AC0964513069}"/>
    <dgm:cxn modelId="{FF899C76-E999-415C-836B-CF0F66476B53}" type="presOf" srcId="{8929B9C9-B6D6-4416-BCBA-4442031395C3}" destId="{62243EE5-7896-474A-A287-E5C771CDEDC7}" srcOrd="0" destOrd="0" presId="urn:microsoft.com/office/officeart/2005/8/layout/hierarchy1"/>
    <dgm:cxn modelId="{3054548F-8C18-4657-B80D-2F27AFC6A53C}" type="presOf" srcId="{1A6BDA3B-62F0-4F51-A8B4-6B224461BD7C}" destId="{866F52A5-4C33-4868-8198-118AC7FC24C1}" srcOrd="0" destOrd="0" presId="urn:microsoft.com/office/officeart/2005/8/layout/hierarchy1"/>
    <dgm:cxn modelId="{6F68771A-50DD-4D5A-A945-61CD3A128FA1}" type="presOf" srcId="{3CD7B603-D183-4A6C-AFF9-91CC5FE77D35}" destId="{9BD44B83-D086-45F3-B7A7-EC5B551B19EF}" srcOrd="0" destOrd="0" presId="urn:microsoft.com/office/officeart/2005/8/layout/hierarchy1"/>
    <dgm:cxn modelId="{3C0091CA-2E6E-4708-8CDB-52CF73DAB6CF}" srcId="{8929B9C9-B6D6-4416-BCBA-4442031395C3}" destId="{DC135DBB-04CE-45B7-994D-76EB96780E5B}" srcOrd="0" destOrd="0" parTransId="{ABC2AEE4-73A9-4BFD-92D9-E118724EBCDB}" sibTransId="{216BF96F-15D9-4C76-8ACE-6D7E4DDC503F}"/>
    <dgm:cxn modelId="{92643D50-98B9-49DF-9C1D-D25CEA40AD92}" srcId="{DC135DBB-04CE-45B7-994D-76EB96780E5B}" destId="{3CD7B603-D183-4A6C-AFF9-91CC5FE77D35}" srcOrd="0" destOrd="0" parTransId="{3300F298-A711-439B-A849-A36CA3AF14FD}" sibTransId="{4837CB06-3233-4F90-A61D-51ECAAB0AB8C}"/>
    <dgm:cxn modelId="{1734DF19-0EBA-4C32-9D84-837F59AAEB57}" type="presOf" srcId="{3300F298-A711-439B-A849-A36CA3AF14FD}" destId="{ACF73227-CB49-4D97-9130-1DD3F1FDCE8D}" srcOrd="0" destOrd="0" presId="urn:microsoft.com/office/officeart/2005/8/layout/hierarchy1"/>
    <dgm:cxn modelId="{34A58051-D60E-4E70-A40A-419E326E84FD}" type="presOf" srcId="{9BDDE04F-8F44-48C6-8D35-6673CC7BB979}" destId="{4DE61267-F7F8-4958-9F6F-877FE0C289D9}" srcOrd="0" destOrd="0" presId="urn:microsoft.com/office/officeart/2005/8/layout/hierarchy1"/>
    <dgm:cxn modelId="{C4A4A76B-9CF1-4951-B22A-67932AE20AE7}" type="presParOf" srcId="{62243EE5-7896-474A-A287-E5C771CDEDC7}" destId="{616786CA-3F6E-487D-B4D4-9C8E5B35A0C4}" srcOrd="0" destOrd="0" presId="urn:microsoft.com/office/officeart/2005/8/layout/hierarchy1"/>
    <dgm:cxn modelId="{4D216E82-10E1-4B76-AE8E-309434E7B3E0}" type="presParOf" srcId="{616786CA-3F6E-487D-B4D4-9C8E5B35A0C4}" destId="{444728BC-EB09-4DA0-82D4-D2F8C913550F}" srcOrd="0" destOrd="0" presId="urn:microsoft.com/office/officeart/2005/8/layout/hierarchy1"/>
    <dgm:cxn modelId="{89CCCCCC-E3D6-4680-8ECA-5121F10FF470}" type="presParOf" srcId="{444728BC-EB09-4DA0-82D4-D2F8C913550F}" destId="{3761ACB0-F19D-4B91-8E31-B0A79A8CB9D8}" srcOrd="0" destOrd="0" presId="urn:microsoft.com/office/officeart/2005/8/layout/hierarchy1"/>
    <dgm:cxn modelId="{F8FAF1E5-715C-4DA7-BEAD-5FD93DC13F0F}" type="presParOf" srcId="{444728BC-EB09-4DA0-82D4-D2F8C913550F}" destId="{3897C1D1-92C9-40E8-8CF2-1541AC524366}" srcOrd="1" destOrd="0" presId="urn:microsoft.com/office/officeart/2005/8/layout/hierarchy1"/>
    <dgm:cxn modelId="{36EBBD67-6829-43BC-A580-5E33A6BF8A7B}" type="presParOf" srcId="{616786CA-3F6E-487D-B4D4-9C8E5B35A0C4}" destId="{72F9AC06-0775-402B-A12C-97AF05360736}" srcOrd="1" destOrd="0" presId="urn:microsoft.com/office/officeart/2005/8/layout/hierarchy1"/>
    <dgm:cxn modelId="{318D6978-AF59-49B2-B833-111DF2C2CC26}" type="presParOf" srcId="{72F9AC06-0775-402B-A12C-97AF05360736}" destId="{ACF73227-CB49-4D97-9130-1DD3F1FDCE8D}" srcOrd="0" destOrd="0" presId="urn:microsoft.com/office/officeart/2005/8/layout/hierarchy1"/>
    <dgm:cxn modelId="{379AD51A-9D84-4F91-8CD4-4363CD60C042}" type="presParOf" srcId="{72F9AC06-0775-402B-A12C-97AF05360736}" destId="{139D4F4C-B9FB-4FEA-9748-F4F7280866B4}" srcOrd="1" destOrd="0" presId="urn:microsoft.com/office/officeart/2005/8/layout/hierarchy1"/>
    <dgm:cxn modelId="{C411692F-6C53-48D9-80F8-D71A9B321DB1}" type="presParOf" srcId="{139D4F4C-B9FB-4FEA-9748-F4F7280866B4}" destId="{D12C14AB-7A8E-4EF5-8EE9-91FC6F60CB17}" srcOrd="0" destOrd="0" presId="urn:microsoft.com/office/officeart/2005/8/layout/hierarchy1"/>
    <dgm:cxn modelId="{4CC2CDCD-7107-44D7-ACDD-B4821BC62688}" type="presParOf" srcId="{D12C14AB-7A8E-4EF5-8EE9-91FC6F60CB17}" destId="{276021FF-5767-4264-A330-F3B7D70028CC}" srcOrd="0" destOrd="0" presId="urn:microsoft.com/office/officeart/2005/8/layout/hierarchy1"/>
    <dgm:cxn modelId="{24E57E16-323A-43B4-A8A7-C24765BA1A1A}" type="presParOf" srcId="{D12C14AB-7A8E-4EF5-8EE9-91FC6F60CB17}" destId="{9BD44B83-D086-45F3-B7A7-EC5B551B19EF}" srcOrd="1" destOrd="0" presId="urn:microsoft.com/office/officeart/2005/8/layout/hierarchy1"/>
    <dgm:cxn modelId="{B4B0613A-0A48-452D-9861-F00EB79DA64F}" type="presParOf" srcId="{139D4F4C-B9FB-4FEA-9748-F4F7280866B4}" destId="{EB510760-3EC8-4279-AF80-309C0A14CB0D}" srcOrd="1" destOrd="0" presId="urn:microsoft.com/office/officeart/2005/8/layout/hierarchy1"/>
    <dgm:cxn modelId="{7324867E-72F0-4B0B-9DE5-7C2218606E05}" type="presParOf" srcId="{72F9AC06-0775-402B-A12C-97AF05360736}" destId="{6557B736-BF0C-4DDF-AC71-8A0B449151B6}" srcOrd="2" destOrd="0" presId="urn:microsoft.com/office/officeart/2005/8/layout/hierarchy1"/>
    <dgm:cxn modelId="{1DF38E43-3ED6-4DB7-AA00-71A939C68D46}" type="presParOf" srcId="{72F9AC06-0775-402B-A12C-97AF05360736}" destId="{EC278A1A-AB7A-496B-849F-CF0FAE911123}" srcOrd="3" destOrd="0" presId="urn:microsoft.com/office/officeart/2005/8/layout/hierarchy1"/>
    <dgm:cxn modelId="{28F54068-F6FE-4EE9-B836-2A7C85D11F2D}" type="presParOf" srcId="{EC278A1A-AB7A-496B-849F-CF0FAE911123}" destId="{03A32372-FAE4-4AD5-A188-8C4202A049F1}" srcOrd="0" destOrd="0" presId="urn:microsoft.com/office/officeart/2005/8/layout/hierarchy1"/>
    <dgm:cxn modelId="{64247D3F-851A-4854-B999-CBE05E535DBC}" type="presParOf" srcId="{03A32372-FAE4-4AD5-A188-8C4202A049F1}" destId="{88F09329-E4BD-4EDF-8D43-5BFF0266FC5F}" srcOrd="0" destOrd="0" presId="urn:microsoft.com/office/officeart/2005/8/layout/hierarchy1"/>
    <dgm:cxn modelId="{4D7D67A7-5427-4ED3-A250-F011A9A5C4F0}" type="presParOf" srcId="{03A32372-FAE4-4AD5-A188-8C4202A049F1}" destId="{1926E2EB-0249-41AF-A91D-77B355F87E4D}" srcOrd="1" destOrd="0" presId="urn:microsoft.com/office/officeart/2005/8/layout/hierarchy1"/>
    <dgm:cxn modelId="{C5D6FA7E-6266-4385-BEA9-19EE25912FE5}" type="presParOf" srcId="{EC278A1A-AB7A-496B-849F-CF0FAE911123}" destId="{0087B531-9615-4862-9926-9A19E060E39F}" srcOrd="1" destOrd="0" presId="urn:microsoft.com/office/officeart/2005/8/layout/hierarchy1"/>
    <dgm:cxn modelId="{4B6EE7F1-DB14-4540-A27C-ED29D6E2343E}" type="presParOf" srcId="{72F9AC06-0775-402B-A12C-97AF05360736}" destId="{866F52A5-4C33-4868-8198-118AC7FC24C1}" srcOrd="4" destOrd="0" presId="urn:microsoft.com/office/officeart/2005/8/layout/hierarchy1"/>
    <dgm:cxn modelId="{5A017AB2-9A8E-4E43-A8C6-B748ED33192E}" type="presParOf" srcId="{72F9AC06-0775-402B-A12C-97AF05360736}" destId="{DA007E59-E623-4E0C-9C41-5E01F005E3CB}" srcOrd="5" destOrd="0" presId="urn:microsoft.com/office/officeart/2005/8/layout/hierarchy1"/>
    <dgm:cxn modelId="{B897789A-37AC-4ACF-B937-7CD89E0F24F9}" type="presParOf" srcId="{DA007E59-E623-4E0C-9C41-5E01F005E3CB}" destId="{7278A3C7-08D0-4CCD-830A-532F13BFAB8E}" srcOrd="0" destOrd="0" presId="urn:microsoft.com/office/officeart/2005/8/layout/hierarchy1"/>
    <dgm:cxn modelId="{0D3D8EC7-6739-43B3-B324-EE54B49A999D}" type="presParOf" srcId="{7278A3C7-08D0-4CCD-830A-532F13BFAB8E}" destId="{07B14B07-4286-45D0-998D-712CEA01841D}" srcOrd="0" destOrd="0" presId="urn:microsoft.com/office/officeart/2005/8/layout/hierarchy1"/>
    <dgm:cxn modelId="{33C51EB4-8B21-48A1-9263-CF5A6DEF1814}" type="presParOf" srcId="{7278A3C7-08D0-4CCD-830A-532F13BFAB8E}" destId="{4DE61267-F7F8-4958-9F6F-877FE0C289D9}" srcOrd="1" destOrd="0" presId="urn:microsoft.com/office/officeart/2005/8/layout/hierarchy1"/>
    <dgm:cxn modelId="{E06ABBE3-0581-4A12-84DC-AB8E7AC59808}" type="presParOf" srcId="{DA007E59-E623-4E0C-9C41-5E01F005E3CB}" destId="{85F47E13-ED24-4CF5-A992-AC83765BC77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6F52A5-4C33-4868-8198-118AC7FC24C1}">
      <dsp:nvSpPr>
        <dsp:cNvPr id="0" name=""/>
        <dsp:cNvSpPr/>
      </dsp:nvSpPr>
      <dsp:spPr>
        <a:xfrm>
          <a:off x="1010502" y="1177904"/>
          <a:ext cx="2048507" cy="369237"/>
        </a:xfrm>
        <a:custGeom>
          <a:avLst/>
          <a:gdLst/>
          <a:ahLst/>
          <a:cxnLst/>
          <a:rect l="0" t="0" r="0" b="0"/>
          <a:pathLst>
            <a:path>
              <a:moveTo>
                <a:pt x="2048507" y="0"/>
              </a:moveTo>
              <a:lnTo>
                <a:pt x="2048507" y="246946"/>
              </a:lnTo>
              <a:lnTo>
                <a:pt x="0" y="246946"/>
              </a:lnTo>
              <a:lnTo>
                <a:pt x="0" y="369237"/>
              </a:lnTo>
            </a:path>
          </a:pathLst>
        </a:custGeom>
        <a:noFill/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7B736-BF0C-4DDF-AC71-8A0B449151B6}">
      <dsp:nvSpPr>
        <dsp:cNvPr id="0" name=""/>
        <dsp:cNvSpPr/>
      </dsp:nvSpPr>
      <dsp:spPr>
        <a:xfrm>
          <a:off x="2973040" y="1177904"/>
          <a:ext cx="91440" cy="408610"/>
        </a:xfrm>
        <a:custGeom>
          <a:avLst/>
          <a:gdLst/>
          <a:ahLst/>
          <a:cxnLst/>
          <a:rect l="0" t="0" r="0" b="0"/>
          <a:pathLst>
            <a:path>
              <a:moveTo>
                <a:pt x="85969" y="0"/>
              </a:moveTo>
              <a:lnTo>
                <a:pt x="85969" y="286319"/>
              </a:lnTo>
              <a:lnTo>
                <a:pt x="45720" y="286319"/>
              </a:lnTo>
              <a:lnTo>
                <a:pt x="45720" y="408610"/>
              </a:lnTo>
            </a:path>
          </a:pathLst>
        </a:custGeom>
        <a:noFill/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73227-CB49-4D97-9130-1DD3F1FDCE8D}">
      <dsp:nvSpPr>
        <dsp:cNvPr id="0" name=""/>
        <dsp:cNvSpPr/>
      </dsp:nvSpPr>
      <dsp:spPr>
        <a:xfrm>
          <a:off x="3059010" y="1177904"/>
          <a:ext cx="2071516" cy="383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633"/>
              </a:lnTo>
              <a:lnTo>
                <a:pt x="2071516" y="261633"/>
              </a:lnTo>
              <a:lnTo>
                <a:pt x="2071516" y="383924"/>
              </a:lnTo>
            </a:path>
          </a:pathLst>
        </a:custGeom>
        <a:noFill/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1ACB0-F19D-4B91-8E31-B0A79A8CB9D8}">
      <dsp:nvSpPr>
        <dsp:cNvPr id="0" name=""/>
        <dsp:cNvSpPr/>
      </dsp:nvSpPr>
      <dsp:spPr>
        <a:xfrm>
          <a:off x="712193" y="721576"/>
          <a:ext cx="4693633" cy="456327"/>
        </a:xfrm>
        <a:prstGeom prst="roundRect">
          <a:avLst>
            <a:gd name="adj" fmla="val 10000"/>
          </a:avLst>
        </a:prstGeom>
        <a:solidFill>
          <a:srgbClr val="006050"/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7C1D1-92C9-40E8-8CF2-1541AC524366}">
      <dsp:nvSpPr>
        <dsp:cNvPr id="0" name=""/>
        <dsp:cNvSpPr/>
      </dsp:nvSpPr>
      <dsp:spPr>
        <a:xfrm>
          <a:off x="858869" y="860918"/>
          <a:ext cx="4693633" cy="456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SEKTORY POLITYKI KLIMATYCZNEJ</a:t>
          </a:r>
          <a:endParaRPr lang="pl-PL" sz="1900" kern="1200" dirty="0"/>
        </a:p>
      </dsp:txBody>
      <dsp:txXfrm>
        <a:off x="858869" y="860918"/>
        <a:ext cx="4693633" cy="456327"/>
      </dsp:txXfrm>
    </dsp:sp>
    <dsp:sp modelId="{276021FF-5767-4264-A330-F3B7D70028CC}">
      <dsp:nvSpPr>
        <dsp:cNvPr id="0" name=""/>
        <dsp:cNvSpPr/>
      </dsp:nvSpPr>
      <dsp:spPr>
        <a:xfrm>
          <a:off x="4145599" y="1561828"/>
          <a:ext cx="1969853" cy="889620"/>
        </a:xfrm>
        <a:prstGeom prst="roundRect">
          <a:avLst>
            <a:gd name="adj" fmla="val 10000"/>
          </a:avLst>
        </a:prstGeom>
        <a:solidFill>
          <a:srgbClr val="006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44B83-D086-45F3-B7A7-EC5B551B19EF}">
      <dsp:nvSpPr>
        <dsp:cNvPr id="0" name=""/>
        <dsp:cNvSpPr/>
      </dsp:nvSpPr>
      <dsp:spPr>
        <a:xfrm>
          <a:off x="4292275" y="1701170"/>
          <a:ext cx="1969853" cy="889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LULUCF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Land </a:t>
          </a:r>
          <a:r>
            <a:rPr lang="pl-PL" sz="900" kern="1200" dirty="0" err="1" smtClean="0"/>
            <a:t>Use</a:t>
          </a:r>
          <a:r>
            <a:rPr lang="pl-PL" sz="900" kern="1200" dirty="0" smtClean="0"/>
            <a:t>, Land </a:t>
          </a:r>
          <a:r>
            <a:rPr lang="pl-PL" sz="900" kern="1200" dirty="0" err="1" smtClean="0"/>
            <a:t>Use</a:t>
          </a:r>
          <a:r>
            <a:rPr lang="pl-PL" sz="900" kern="1200" dirty="0" smtClean="0"/>
            <a:t> </a:t>
          </a:r>
          <a:r>
            <a:rPr lang="pl-PL" sz="900" kern="1200" dirty="0" err="1" smtClean="0"/>
            <a:t>Change</a:t>
          </a:r>
          <a:r>
            <a:rPr lang="pl-PL" sz="900" kern="1200" dirty="0" smtClean="0"/>
            <a:t> and </a:t>
          </a:r>
          <a:r>
            <a:rPr lang="pl-PL" sz="900" kern="1200" dirty="0" err="1" smtClean="0"/>
            <a:t>Forestry</a:t>
          </a:r>
          <a:endParaRPr lang="pl-PL" sz="900" kern="1200" dirty="0"/>
        </a:p>
      </dsp:txBody>
      <dsp:txXfrm>
        <a:off x="4292275" y="1701170"/>
        <a:ext cx="1969853" cy="889620"/>
      </dsp:txXfrm>
    </dsp:sp>
    <dsp:sp modelId="{88F09329-E4BD-4EDF-8D43-5BFF0266FC5F}">
      <dsp:nvSpPr>
        <dsp:cNvPr id="0" name=""/>
        <dsp:cNvSpPr/>
      </dsp:nvSpPr>
      <dsp:spPr>
        <a:xfrm>
          <a:off x="2154634" y="1586515"/>
          <a:ext cx="1728252" cy="788971"/>
        </a:xfrm>
        <a:prstGeom prst="roundRect">
          <a:avLst>
            <a:gd name="adj" fmla="val 10000"/>
          </a:avLst>
        </a:prstGeom>
        <a:solidFill>
          <a:srgbClr val="006050"/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6E2EB-0249-41AF-A91D-77B355F87E4D}">
      <dsp:nvSpPr>
        <dsp:cNvPr id="0" name=""/>
        <dsp:cNvSpPr/>
      </dsp:nvSpPr>
      <dsp:spPr>
        <a:xfrm>
          <a:off x="2301310" y="1725857"/>
          <a:ext cx="1728252" cy="78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ESR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err="1" smtClean="0"/>
            <a:t>Eford</a:t>
          </a:r>
          <a:r>
            <a:rPr lang="pl-PL" sz="900" kern="1200" dirty="0" smtClean="0"/>
            <a:t> </a:t>
          </a:r>
          <a:r>
            <a:rPr lang="pl-PL" sz="900" kern="1200" dirty="0" err="1" smtClean="0"/>
            <a:t>Sharing</a:t>
          </a:r>
          <a:r>
            <a:rPr lang="pl-PL" sz="900" kern="1200" dirty="0" smtClean="0"/>
            <a:t> </a:t>
          </a:r>
          <a:r>
            <a:rPr lang="pl-PL" sz="900" kern="1200" dirty="0" err="1" smtClean="0"/>
            <a:t>Regulation</a:t>
          </a:r>
          <a:endParaRPr lang="pl-PL" sz="900" kern="1200" dirty="0"/>
        </a:p>
      </dsp:txBody>
      <dsp:txXfrm>
        <a:off x="2301310" y="1725857"/>
        <a:ext cx="1728252" cy="788971"/>
      </dsp:txXfrm>
    </dsp:sp>
    <dsp:sp modelId="{07B14B07-4286-45D0-998D-712CEA01841D}">
      <dsp:nvSpPr>
        <dsp:cNvPr id="0" name=""/>
        <dsp:cNvSpPr/>
      </dsp:nvSpPr>
      <dsp:spPr>
        <a:xfrm>
          <a:off x="96464" y="1547142"/>
          <a:ext cx="1828077" cy="806600"/>
        </a:xfrm>
        <a:prstGeom prst="roundRect">
          <a:avLst>
            <a:gd name="adj" fmla="val 10000"/>
          </a:avLst>
        </a:prstGeom>
        <a:solidFill>
          <a:srgbClr val="006050"/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61267-F7F8-4958-9F6F-877FE0C289D9}">
      <dsp:nvSpPr>
        <dsp:cNvPr id="0" name=""/>
        <dsp:cNvSpPr/>
      </dsp:nvSpPr>
      <dsp:spPr>
        <a:xfrm>
          <a:off x="243139" y="1686484"/>
          <a:ext cx="1828077" cy="80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EU ETS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err="1" smtClean="0"/>
            <a:t>Emission</a:t>
          </a:r>
          <a:r>
            <a:rPr lang="pl-PL" sz="900" kern="1200" dirty="0" smtClean="0"/>
            <a:t> Trading System</a:t>
          </a:r>
          <a:endParaRPr lang="pl-PL" sz="900" kern="1200" dirty="0"/>
        </a:p>
      </dsp:txBody>
      <dsp:txXfrm>
        <a:off x="243139" y="1686484"/>
        <a:ext cx="1828077" cy="806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0.00997</cdr:x>
      <cdr:y>0.04025</cdr:y>
    </cdr:from>
    <cdr:to>
      <cdr:x>0.04567</cdr:x>
      <cdr:y>0.88819</cdr:y>
    </cdr:to>
    <cdr:sp macro="" textlink="">
      <cdr:nvSpPr>
        <cdr:cNvPr id="2" name="pole tekstowe 1"/>
        <cdr:cNvSpPr txBox="1"/>
      </cdr:nvSpPr>
      <cdr:spPr>
        <a:xfrm xmlns:a="http://schemas.openxmlformats.org/drawingml/2006/main" rot="16200000">
          <a:off x="-2673350" y="3079750"/>
          <a:ext cx="6019800" cy="431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2000" b="0" dirty="0">
              <a:solidFill>
                <a:schemeClr val="accent5">
                  <a:lumMod val="50000"/>
                </a:schemeClr>
              </a:solidFill>
              <a:latin typeface="+mj-lt"/>
            </a:rPr>
            <a:t>NEP  (t CO</a:t>
          </a:r>
          <a:r>
            <a:rPr lang="pl-PL" sz="2000" b="0" baseline="-25000" dirty="0">
              <a:solidFill>
                <a:schemeClr val="accent5">
                  <a:lumMod val="50000"/>
                </a:schemeClr>
              </a:solidFill>
              <a:latin typeface="+mj-lt"/>
            </a:rPr>
            <a:t>2</a:t>
          </a:r>
          <a:r>
            <a:rPr lang="pl-PL" sz="2000" b="0" dirty="0">
              <a:solidFill>
                <a:schemeClr val="accent5">
                  <a:lumMod val="50000"/>
                </a:schemeClr>
              </a:solidFill>
              <a:latin typeface="+mj-lt"/>
            </a:rPr>
            <a:t> • ha</a:t>
          </a:r>
          <a:r>
            <a:rPr lang="pl-PL" sz="2000" b="0" baseline="30000" dirty="0">
              <a:solidFill>
                <a:schemeClr val="accent5">
                  <a:lumMod val="50000"/>
                </a:schemeClr>
              </a:solidFill>
              <a:latin typeface="+mj-lt"/>
            </a:rPr>
            <a:t>-1</a:t>
          </a:r>
          <a:r>
            <a:rPr lang="pl-PL" sz="2000" b="0" dirty="0">
              <a:solidFill>
                <a:schemeClr val="accent5">
                  <a:lumMod val="50000"/>
                </a:schemeClr>
              </a:solidFill>
              <a:latin typeface="+mj-lt"/>
            </a:rPr>
            <a:t>)*</a:t>
          </a:r>
        </a:p>
      </cdr:txBody>
    </cdr:sp>
  </cdr:relSizeAnchor>
  <cdr:relSizeAnchor xmlns:cdr="http://schemas.openxmlformats.org/drawingml/2006/chartDrawing">
    <cdr:from>
      <cdr:x>0.0823</cdr:x>
      <cdr:y>0.86976</cdr:y>
    </cdr:from>
    <cdr:to>
      <cdr:x>0.82442</cdr:x>
      <cdr:y>0.98837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500581" y="3816777"/>
          <a:ext cx="4513865" cy="520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2000" b="0" dirty="0">
              <a:solidFill>
                <a:sysClr val="windowText" lastClr="000000"/>
              </a:solidFill>
              <a:latin typeface="+mj-lt"/>
            </a:rPr>
            <a:t>wiek </a:t>
          </a:r>
          <a:r>
            <a:rPr lang="pl-PL" sz="2000" b="0" dirty="0" smtClean="0">
              <a:solidFill>
                <a:sysClr val="windowText" lastClr="000000"/>
              </a:solidFill>
              <a:latin typeface="+mj-lt"/>
            </a:rPr>
            <a:t>drzewostanu</a:t>
          </a:r>
          <a:endParaRPr lang="en-US" sz="2000" b="0" dirty="0">
            <a:solidFill>
              <a:sysClr val="windowText" lastClr="000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0.95573</cdr:x>
      <cdr:y>0.05633</cdr:y>
    </cdr:from>
    <cdr:to>
      <cdr:x>1</cdr:x>
      <cdr:y>0.89432</cdr:y>
    </cdr:to>
    <cdr:sp macro="" textlink="">
      <cdr:nvSpPr>
        <cdr:cNvPr id="4" name="pole tekstowe 1"/>
        <cdr:cNvSpPr txBox="1"/>
      </cdr:nvSpPr>
      <cdr:spPr>
        <a:xfrm xmlns:a="http://schemas.openxmlformats.org/drawingml/2006/main" rot="5400000">
          <a:off x="4109078" y="1951252"/>
          <a:ext cx="3677363" cy="269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2000" b="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 </a:t>
          </a:r>
          <a:r>
            <a:rPr lang="pl-PL" sz="1400" b="0" dirty="0" smtClean="0">
              <a:solidFill>
                <a:schemeClr val="accent2">
                  <a:lumMod val="75000"/>
                </a:schemeClr>
              </a:solidFill>
              <a:latin typeface="+mj-lt"/>
            </a:rPr>
            <a:t>miąższość </a:t>
          </a:r>
          <a:r>
            <a:rPr lang="pl-PL" sz="1400" b="0" dirty="0">
              <a:solidFill>
                <a:schemeClr val="accent2">
                  <a:lumMod val="75000"/>
                </a:schemeClr>
              </a:solidFill>
              <a:latin typeface="+mj-lt"/>
            </a:rPr>
            <a:t>grubizny i drobnicy**</a:t>
          </a:r>
        </a:p>
      </cdr:txBody>
    </cdr:sp>
  </cdr:relSizeAnchor>
  <cdr:relSizeAnchor xmlns:cdr="http://schemas.openxmlformats.org/drawingml/2006/chartDrawing">
    <cdr:from>
      <cdr:x>0.715</cdr:x>
      <cdr:y>0.86976</cdr:y>
    </cdr:from>
    <cdr:to>
      <cdr:x>1</cdr:x>
      <cdr:y>1</cdr:y>
    </cdr:to>
    <cdr:sp macro="" textlink="">
      <cdr:nvSpPr>
        <cdr:cNvPr id="5" name="pole tekstowe 1"/>
        <cdr:cNvSpPr txBox="1"/>
      </cdr:nvSpPr>
      <cdr:spPr>
        <a:xfrm xmlns:a="http://schemas.openxmlformats.org/drawingml/2006/main">
          <a:off x="4348910" y="3816777"/>
          <a:ext cx="1733483" cy="571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pl-PL" sz="900" b="0" i="1" baseline="0" dirty="0" smtClean="0">
            <a:solidFill>
              <a:sysClr val="windowText" lastClr="000000"/>
            </a:solidFill>
            <a:latin typeface="+mj-lt"/>
          </a:endParaRPr>
        </a:p>
        <a:p xmlns:a="http://schemas.openxmlformats.org/drawingml/2006/main">
          <a:pPr algn="l"/>
          <a:r>
            <a:rPr lang="pl-PL" sz="900" b="0" i="1" baseline="0" dirty="0" err="1" smtClean="0">
              <a:solidFill>
                <a:sysClr val="windowText" lastClr="000000"/>
              </a:solidFill>
              <a:latin typeface="+mj-lt"/>
            </a:rPr>
            <a:t>Żródło</a:t>
          </a:r>
          <a:r>
            <a:rPr lang="pl-PL" sz="900" b="0" i="1" baseline="0" dirty="0">
              <a:solidFill>
                <a:sysClr val="windowText" lastClr="000000"/>
              </a:solidFill>
              <a:latin typeface="+mj-lt"/>
            </a:rPr>
            <a:t>: Olejnik i Małek 2020 s. 395</a:t>
          </a:r>
          <a:endParaRPr lang="pl-PL" sz="900" b="0" i="1" dirty="0">
            <a:solidFill>
              <a:sysClr val="windowText" lastClr="000000"/>
            </a:solidFill>
            <a:latin typeface="+mj-lt"/>
          </a:endParaRPr>
        </a:p>
        <a:p xmlns:a="http://schemas.openxmlformats.org/drawingml/2006/main">
          <a:pPr algn="l"/>
          <a:r>
            <a:rPr lang="pl-PL" sz="900" b="0" i="1" dirty="0">
              <a:solidFill>
                <a:sysClr val="windowText" lastClr="000000"/>
              </a:solidFill>
              <a:latin typeface="+mj-lt"/>
            </a:rPr>
            <a:t>** </a:t>
          </a:r>
          <a:r>
            <a:rPr lang="pl-PL" sz="900" b="0" i="1" baseline="0" dirty="0">
              <a:solidFill>
                <a:sysClr val="windowText" lastClr="000000"/>
              </a:solidFill>
              <a:latin typeface="+mj-lt"/>
            </a:rPr>
            <a:t> dane dla </a:t>
          </a:r>
          <a:r>
            <a:rPr lang="pl-PL" sz="900" b="0" i="1" dirty="0">
              <a:solidFill>
                <a:sysClr val="windowText" lastClr="000000"/>
              </a:solidFill>
              <a:latin typeface="+mj-lt"/>
            </a:rPr>
            <a:t>sosny II klasy bonitacji siedliska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96F3BCCF-363F-465D-81D0-314AF6C237A4}" type="datetimeFigureOut">
              <a:rPr lang="pl-PL" smtClean="0"/>
              <a:pPr/>
              <a:t>2023-05-30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2DD130BA-0A66-4BFB-9958-F61A622C9F1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9770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38EEC264-E069-44CD-BCDB-8347ED935855}" type="datetimeFigureOut">
              <a:rPr lang="pl-PL" smtClean="0"/>
              <a:pPr/>
              <a:t>2023-05-30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F339D79F-0ECB-480B-9306-A1BC3254812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75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1pPr>
    <a:lvl2pPr marL="725714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2pPr>
    <a:lvl3pPr marL="1451427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3pPr>
    <a:lvl4pPr marL="2177141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4pPr>
    <a:lvl5pPr marL="2902854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5pPr>
    <a:lvl6pPr marL="3628568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6pPr>
    <a:lvl7pPr marL="4354281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7pPr>
    <a:lvl8pPr marL="5079995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8pPr>
    <a:lvl9pPr marL="5805708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1066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51672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778A9-2A59-456D-9ADC-CA0C603EC451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944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778A9-2A59-456D-9ADC-CA0C603EC451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7811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778A9-2A59-456D-9ADC-CA0C603EC451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84166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36694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9D79F-0ECB-480B-9306-A1BC3254812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59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3486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58962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34613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701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91776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9924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33724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43617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6821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0717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40334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8857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20E6-3826-4C28-84D4-6498921BC6A4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3841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81769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50992">
              <a:defRPr/>
            </a:pP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9380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50992">
              <a:defRPr/>
            </a:pP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70564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88670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50992">
              <a:defRPr/>
            </a:pP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79167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1451427">
              <a:buFont typeface="Wingdings" panose="05000000000000000000" pitchFamily="2" charset="2"/>
              <a:buNone/>
              <a:defRPr/>
            </a:pPr>
            <a:endParaRPr lang="pl-PL" sz="1000" dirty="0" smtClean="0">
              <a:cs typeface="Arial" panose="020B0604020202020204" pitchFamily="34" charset="0"/>
            </a:endParaRP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400" dirty="0" smtClean="0">
              <a:cs typeface="Arial" panose="020B0604020202020204" pitchFamily="34" charset="0"/>
            </a:endParaRPr>
          </a:p>
          <a:p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68842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20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84712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4623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56111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43811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7969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41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2667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765487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40023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20569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26900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61148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79154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50854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18574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37876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265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>
              <a:defRPr/>
            </a:pPr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37690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24515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50992">
              <a:defRPr/>
            </a:pPr>
            <a:endParaRPr lang="pl-PL" sz="2000" b="1" kern="0" dirty="0">
              <a:solidFill>
                <a:srgbClr val="000000"/>
              </a:solidFill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4930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9948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80587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778A9-2A59-456D-9ADC-CA0C603EC451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8315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-468560" y="4822624"/>
            <a:ext cx="1257529" cy="2286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36BB9F-F41C-4172-B28A-19863538028F}" type="slidenum">
              <a:rPr lang="pl-PL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484" y="971415"/>
            <a:ext cx="7889187" cy="685858"/>
          </a:xfrm>
          <a:prstGeom prst="rect">
            <a:avLst/>
          </a:prstGeom>
        </p:spPr>
        <p:txBody>
          <a:bodyPr/>
          <a:lstStyle>
            <a:lvl1pPr algn="l">
              <a:defRPr sz="2857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485" y="1885892"/>
            <a:ext cx="7886154" cy="1828954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74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27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257090" marR="0" lvl="0" indent="-257090" algn="l" defTabSz="6855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6CD6866-0B31-41F9-8EE6-EEF22915835B}"/>
              </a:ext>
            </a:extLst>
          </p:cNvPr>
          <p:cNvSpPr txBox="1"/>
          <p:nvPr userDrawn="1"/>
        </p:nvSpPr>
        <p:spPr>
          <a:xfrm>
            <a:off x="7772179" y="4853182"/>
            <a:ext cx="1663061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5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952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F2B93690-8D83-492B-B3EE-2B63A347A3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27" y="19269"/>
            <a:ext cx="1770402" cy="4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0142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7BD92-D144-4D92-841A-05B7492A96AF}" type="datetimeFigureOut">
              <a:rPr lang="pl-PL" smtClean="0"/>
              <a:pPr/>
              <a:t>2023-05-30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9AB93-A661-416F-A585-8D2C9D46AA2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2400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7315773" y="4731990"/>
            <a:ext cx="1677167" cy="228620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2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6BB9F-F41C-4172-B28A-19863538028F}" type="slidenum">
              <a:rPr kumimoji="0" lang="pl-PL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32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FC56E8B-5563-4F16-B5B4-1030D916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832" y="1269928"/>
            <a:ext cx="7887160" cy="571548"/>
          </a:xfrm>
          <a:prstGeom prst="rect">
            <a:avLst/>
          </a:prstGeom>
        </p:spPr>
        <p:txBody>
          <a:bodyPr/>
          <a:lstStyle>
            <a:lvl1pPr algn="l">
              <a:defRPr lang="pl-PL" sz="2858" kern="1200" dirty="0">
                <a:solidFill>
                  <a:srgbClr val="015F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xmlns="" id="{BEDD545F-3223-4E62-80C6-6F3A6A03A5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82" y="2114512"/>
            <a:ext cx="7887160" cy="1451570"/>
          </a:xfrm>
          <a:prstGeom prst="rect">
            <a:avLst/>
          </a:prstGeom>
        </p:spPr>
        <p:txBody>
          <a:bodyPr/>
          <a:lstStyle>
            <a:lvl1pPr marL="0" marR="0" indent="0" algn="l" defTabSz="6857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50"/>
              </a:buClr>
              <a:buSzTx/>
              <a:buFont typeface="Arial" panose="020B0604020202020204" pitchFamily="34" charset="0"/>
              <a:buNone/>
              <a:tabLst/>
              <a:defRPr lang="pl-PL" sz="1746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5067" indent="-272194">
              <a:buClr>
                <a:srgbClr val="006050"/>
              </a:buClr>
              <a:buFont typeface="Arial" panose="020B0604020202020204" pitchFamily="34" charset="0"/>
              <a:buChar char="•"/>
              <a:defRPr sz="127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72194" marR="0" lvl="0" indent="-272194" algn="l" defTabSz="6857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marL="272194" marR="0" lvl="0" indent="-272194" algn="l" defTabSz="6857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EDFB3117-2722-4264-B705-2E25CA491D3A}"/>
              </a:ext>
            </a:extLst>
          </p:cNvPr>
          <p:cNvCxnSpPr>
            <a:cxnSpLocks/>
          </p:cNvCxnSpPr>
          <p:nvPr userDrawn="1"/>
        </p:nvCxnSpPr>
        <p:spPr>
          <a:xfrm>
            <a:off x="511365" y="916739"/>
            <a:ext cx="1371883" cy="0"/>
          </a:xfrm>
          <a:prstGeom prst="line">
            <a:avLst/>
          </a:prstGeom>
          <a:ln w="254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359F44EB-7730-42B6-9434-C3381171A8B3}"/>
              </a:ext>
            </a:extLst>
          </p:cNvPr>
          <p:cNvSpPr txBox="1"/>
          <p:nvPr userDrawn="1"/>
        </p:nvSpPr>
        <p:spPr>
          <a:xfrm>
            <a:off x="205959" y="4759655"/>
            <a:ext cx="1622281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www.lasy.gov.pl</a:t>
            </a:r>
            <a:endParaRPr kumimoji="0" lang="pl-PL" sz="9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9A4968D5-AC29-495F-9DEF-FCA4BECE89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10" y="229589"/>
            <a:ext cx="1428586" cy="5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91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59">
          <p15:clr>
            <a:srgbClr val="FBAE40"/>
          </p15:clr>
        </p15:guide>
        <p15:guide id="2" pos="28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754412-F40C-4AE6-A214-97110E936C3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2023-05-30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CBF39D9-B309-45CE-9694-60D33DDCA83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79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65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4" r:id="rId3"/>
    <p:sldLayoutId id="2147483655" r:id="rId4"/>
    <p:sldLayoutId id="2147483656" r:id="rId5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341" rtl="0" eaLnBrk="1" latinLnBrk="0" hangingPunct="1">
        <a:spcBef>
          <a:spcPct val="0"/>
        </a:spcBef>
        <a:buNone/>
        <a:defRPr sz="44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74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3" algn="l" defTabSz="9143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63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»"/>
        <a:defRPr sz="206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nvironment/3-billion-trees_e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00304" y="2139702"/>
            <a:ext cx="264816" cy="518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71" dirty="0"/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8910E88-4B89-45B5-9BB3-A3D6D8ABF61C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00" y="2283718"/>
            <a:ext cx="3942000" cy="214228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AA9BA2A-6C36-4C13-AD84-5170EF341C3F}"/>
              </a:ext>
            </a:extLst>
          </p:cNvPr>
          <p:cNvSpPr txBox="1"/>
          <p:nvPr/>
        </p:nvSpPr>
        <p:spPr>
          <a:xfrm>
            <a:off x="4617837" y="984968"/>
            <a:ext cx="422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Wyzwania polityk europejskich dla zagospodarowania lasu w Polsce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8E2B8DAB-63C9-438E-90C8-F1C8740D278A}"/>
              </a:ext>
            </a:extLst>
          </p:cNvPr>
          <p:cNvCxnSpPr>
            <a:cxnSpLocks/>
          </p:cNvCxnSpPr>
          <p:nvPr/>
        </p:nvCxnSpPr>
        <p:spPr>
          <a:xfrm flipV="1">
            <a:off x="4316639" y="743076"/>
            <a:ext cx="0" cy="800045"/>
          </a:xfrm>
          <a:prstGeom prst="line">
            <a:avLst/>
          </a:prstGeom>
          <a:ln w="254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78B10CA2-1493-4F99-9C05-EAD37FFF13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85" y="601398"/>
            <a:ext cx="3739483" cy="108340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499993" y="3074253"/>
            <a:ext cx="4464496" cy="976544"/>
          </a:xfrm>
          <a:prstGeom prst="rect">
            <a:avLst/>
          </a:prstGeom>
        </p:spPr>
        <p:txBody>
          <a:bodyPr/>
          <a:lstStyle>
            <a:lvl1pPr marL="342878" indent="-342878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3" indent="-285733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 smtClean="0"/>
              <a:t>Krzysztof Rostek</a:t>
            </a:r>
            <a:br>
              <a:rPr lang="pl-PL" sz="2000" dirty="0" smtClean="0"/>
            </a:br>
            <a:r>
              <a:rPr lang="pl-PL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Dyrekcja Generalna Lasów Państwowych</a:t>
            </a:r>
            <a:endParaRPr lang="pl-PL" altLang="pl-PL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516216" y="4562223"/>
            <a:ext cx="2733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maja </a:t>
            </a:r>
            <a:r>
              <a:rPr lang="pl-PL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r., </a:t>
            </a:r>
            <a:r>
              <a:rPr lang="pl-PL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Warszawa</a:t>
            </a:r>
            <a:endParaRPr lang="pl-PL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36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92150" y="1593027"/>
            <a:ext cx="7524750" cy="188042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dirty="0" smtClean="0"/>
              <a:t>Ekspertyza: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dirty="0" smtClean="0"/>
              <a:t>Określenie </a:t>
            </a:r>
            <a:r>
              <a:rPr lang="pl-PL" dirty="0"/>
              <a:t>wpływu na gospodarkę leśną zmienionego rozporządzenia (UE) 2018/841 w sprawie włączenia emisji i pochłaniania gazów cieplarnianych w wyniku działalności związanej z użytkowaniem gruntów, zmianą użytkowania gruntów i leśnictwem do ram polityki klimatyczno- </a:t>
            </a:r>
            <a:r>
              <a:rPr lang="pl-PL" dirty="0" smtClean="0"/>
              <a:t>energetycznej.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049370" y="3674660"/>
            <a:ext cx="2385012" cy="89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10" dirty="0"/>
              <a:t>Emilia Wysocka-Fijorek – IBL,</a:t>
            </a:r>
          </a:p>
          <a:p>
            <a:r>
              <a:rPr lang="pl-PL" sz="1310" dirty="0"/>
              <a:t>Bożydar Neroj – </a:t>
            </a:r>
            <a:r>
              <a:rPr lang="pl-PL" sz="1310" dirty="0" err="1"/>
              <a:t>BULiGL</a:t>
            </a:r>
            <a:r>
              <a:rPr lang="pl-PL" sz="1310" dirty="0"/>
              <a:t>,</a:t>
            </a:r>
          </a:p>
          <a:p>
            <a:r>
              <a:rPr lang="pl-PL" sz="1310" dirty="0"/>
              <a:t>Stanisław Zajączkowski – </a:t>
            </a:r>
            <a:r>
              <a:rPr lang="pl-PL" sz="1310" dirty="0" err="1"/>
              <a:t>BULiGL</a:t>
            </a:r>
            <a:endParaRPr lang="pl-PL" sz="1310" dirty="0"/>
          </a:p>
          <a:p>
            <a:r>
              <a:rPr lang="pl-PL" sz="1310" dirty="0"/>
              <a:t>Jan Tabor - DGLP</a:t>
            </a:r>
          </a:p>
        </p:txBody>
      </p:sp>
    </p:spTree>
    <p:extLst>
      <p:ext uri="{BB962C8B-B14F-4D97-AF65-F5344CB8AC3E}">
        <p14:creationId xmlns:p14="http://schemas.microsoft.com/office/powerpoint/2010/main" xmlns="" val="144918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994172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000" dirty="0"/>
              <a:t>Założenia ekspertyzy dot. możliwości realizacji </a:t>
            </a:r>
            <a:r>
              <a:rPr lang="pl-PL" sz="2000" dirty="0" smtClean="0"/>
              <a:t>rozporządzenia</a:t>
            </a:r>
            <a:r>
              <a:rPr lang="pl-PL" sz="2000" dirty="0"/>
              <a:t>	</a:t>
            </a:r>
            <a:r>
              <a:rPr lang="pl-PL" sz="2000" dirty="0" smtClean="0"/>
              <a:t>LULUCF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28650" y="1268017"/>
            <a:ext cx="7886700" cy="321508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1800" dirty="0"/>
              <a:t>Scenariusz wynikający z pakietu Fit for 55, a w ślad za nim z LULUCF zakłada zwiększenie przez </a:t>
            </a:r>
            <a:r>
              <a:rPr lang="pl-PL" sz="1800" dirty="0">
                <a:solidFill>
                  <a:srgbClr val="FF0000"/>
                </a:solidFill>
              </a:rPr>
              <a:t>Polskę ilości wiązanego CO2 z -27,8 mln T CO</a:t>
            </a:r>
            <a:r>
              <a:rPr lang="pl-PL" sz="1800" baseline="-16000" dirty="0">
                <a:solidFill>
                  <a:srgbClr val="FF0000"/>
                </a:solidFill>
              </a:rPr>
              <a:t>2</a:t>
            </a:r>
            <a:r>
              <a:rPr lang="pl-PL" sz="1800" dirty="0">
                <a:solidFill>
                  <a:srgbClr val="FF0000"/>
                </a:solidFill>
              </a:rPr>
              <a:t>/rok (obecnie) do -38 mln TCO</a:t>
            </a:r>
            <a:r>
              <a:rPr lang="pl-PL" sz="1800" baseline="-18000" dirty="0">
                <a:solidFill>
                  <a:srgbClr val="FF0000"/>
                </a:solidFill>
              </a:rPr>
              <a:t>2</a:t>
            </a:r>
            <a:r>
              <a:rPr lang="pl-PL" sz="1800" dirty="0">
                <a:solidFill>
                  <a:srgbClr val="FF0000"/>
                </a:solidFill>
              </a:rPr>
              <a:t>/rok – do roku 2030.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1800" dirty="0"/>
              <a:t>Scenariusz BAU – zakłada prowadzenie gospodarki leśnej zgodnie z dotychczas obwiązującymi zasadami,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1800" dirty="0"/>
              <a:t>Scenariusz FIT55 – zmiana w sposobie prowadzenia gospodarki leśnej (ograniczenie pozyskania drewna) aby spełnić cele Fit 55,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1800" dirty="0"/>
              <a:t>W założeniach do 2030 nie uwzględniono innych możliwych działań: zalesienia, ochrona gleby – to ważne zadania do realizacji, ale w krótkiej perspektywie nie dostarczą mierzalnych efektów tych działań.</a:t>
            </a:r>
          </a:p>
        </p:txBody>
      </p:sp>
    </p:spTree>
    <p:extLst>
      <p:ext uri="{BB962C8B-B14F-4D97-AF65-F5344CB8AC3E}">
        <p14:creationId xmlns:p14="http://schemas.microsoft.com/office/powerpoint/2010/main" xmlns="" val="16934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3421" y="81887"/>
            <a:ext cx="4217159" cy="994172"/>
          </a:xfrm>
        </p:spPr>
        <p:txBody>
          <a:bodyPr/>
          <a:lstStyle/>
          <a:p>
            <a:r>
              <a:rPr lang="pl-PL" dirty="0" smtClean="0"/>
              <a:t>	Zamiany </a:t>
            </a:r>
            <a:r>
              <a:rPr lang="pl-PL" dirty="0"/>
              <a:t>zasobów 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/>
          </p:nvPr>
        </p:nvGraphicFramePr>
        <p:xfrm>
          <a:off x="1126484" y="994172"/>
          <a:ext cx="6891033" cy="3447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1053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/>
          </p:nvPr>
        </p:nvGraphicFramePr>
        <p:xfrm>
          <a:off x="172811" y="1318528"/>
          <a:ext cx="4332137" cy="250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C27FDE6-7864-4931-BE8D-946105FF70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948" y="1318528"/>
            <a:ext cx="4541830" cy="2504120"/>
          </a:xfrm>
          <a:prstGeom prst="rect">
            <a:avLst/>
          </a:prstGeom>
          <a:ln cmpd="sng">
            <a:noFill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BEC0659-BFFB-46B0-B353-3ECFA269F221}"/>
              </a:ext>
            </a:extLst>
          </p:cNvPr>
          <p:cNvSpPr/>
          <p:nvPr/>
        </p:nvSpPr>
        <p:spPr>
          <a:xfrm>
            <a:off x="4803227" y="716222"/>
            <a:ext cx="40885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Średnie pozyskanie drewna w Lasach Państwowych do 2030 r. w dwóch scenariuszach </a:t>
            </a:r>
            <a:endParaRPr lang="en-GB" sz="105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FAC86599-1549-42FB-9BC2-F8D115D455BB}"/>
              </a:ext>
            </a:extLst>
          </p:cNvPr>
          <p:cNvSpPr/>
          <p:nvPr/>
        </p:nvSpPr>
        <p:spPr>
          <a:xfrm>
            <a:off x="559677" y="4207988"/>
            <a:ext cx="8487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Aby zrealizować scenariusz FIT 55 należy ograniczyć pozyskanie drewna w PGL LP w okresie 21-25 o 10% i w okresie 26-30 o 33% względem realizowania scenariusza BAU</a:t>
            </a:r>
            <a:endParaRPr lang="en-GB" sz="1200" b="1" dirty="0"/>
          </a:p>
        </p:txBody>
      </p:sp>
      <p:sp>
        <p:nvSpPr>
          <p:cNvPr id="2" name="Prostokąt 1"/>
          <p:cNvSpPr/>
          <p:nvPr/>
        </p:nvSpPr>
        <p:spPr>
          <a:xfrm>
            <a:off x="52879" y="716221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Kształtowanie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wielkości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zasobów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drzewnych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lasach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Polski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okresie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2019–2030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według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scenariuszy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 55%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BAU  w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Lasach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Państwowych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oraz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według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scenariusza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BAU w „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lasach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pozostałych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4890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06196" y="87474"/>
            <a:ext cx="4994804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defTabSz="685800">
              <a:defRPr/>
            </a:pPr>
            <a:r>
              <a:rPr lang="pl-PL" altLang="pl-PL" kern="0" dirty="0">
                <a:latin typeface="Arial"/>
              </a:rPr>
              <a:t>Cięcia sanitarne ogółem (wszystkie gatunki)</a:t>
            </a:r>
            <a:br>
              <a:rPr lang="pl-PL" altLang="pl-PL" kern="0" dirty="0">
                <a:latin typeface="Arial"/>
              </a:rPr>
            </a:br>
            <a:r>
              <a:rPr lang="pl-PL" altLang="pl-PL" kern="0" dirty="0">
                <a:latin typeface="Arial"/>
              </a:rPr>
              <a:t>w latach 2010-2022 w mln m</a:t>
            </a:r>
            <a:r>
              <a:rPr lang="pl-PL" altLang="pl-PL" kern="0" baseline="30000" dirty="0">
                <a:latin typeface="Arial"/>
              </a:rPr>
              <a:t>3</a:t>
            </a:r>
            <a:endParaRPr lang="pl-PL" altLang="pl-PL" b="0" kern="0" dirty="0">
              <a:latin typeface="Arial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4072" y="3003596"/>
            <a:ext cx="1289366" cy="90098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295" y="1977483"/>
            <a:ext cx="1296415" cy="9723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295" y="951570"/>
            <a:ext cx="1296143" cy="972108"/>
          </a:xfrm>
          <a:prstGeom prst="rect">
            <a:avLst/>
          </a:prstGeom>
        </p:spPr>
      </p:pic>
      <p:graphicFrame>
        <p:nvGraphicFramePr>
          <p:cNvPr id="10" name="Wykres 9"/>
          <p:cNvGraphicFramePr>
            <a:graphicFrameLocks/>
          </p:cNvGraphicFramePr>
          <p:nvPr>
            <p:extLst/>
          </p:nvPr>
        </p:nvGraphicFramePr>
        <p:xfrm>
          <a:off x="1655676" y="1275606"/>
          <a:ext cx="6330058" cy="334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26998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15014" y="87474"/>
            <a:ext cx="4885987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defTabSz="685800">
              <a:defRPr/>
            </a:pPr>
            <a:r>
              <a:rPr lang="pl-PL" altLang="pl-PL" kern="0" dirty="0">
                <a:latin typeface="Arial"/>
              </a:rPr>
              <a:t>Pozyskanie posuszu (wszystkie gatunki)</a:t>
            </a:r>
            <a:br>
              <a:rPr lang="pl-PL" altLang="pl-PL" kern="0" dirty="0">
                <a:latin typeface="Arial"/>
              </a:rPr>
            </a:br>
            <a:r>
              <a:rPr lang="pl-PL" altLang="pl-PL" kern="0" dirty="0">
                <a:latin typeface="Arial"/>
              </a:rPr>
              <a:t>w latach 2015-2022 w mln m</a:t>
            </a:r>
            <a:r>
              <a:rPr lang="pl-PL" altLang="pl-PL" kern="0" baseline="30000" dirty="0">
                <a:latin typeface="Arial"/>
              </a:rPr>
              <a:t>3</a:t>
            </a:r>
            <a:endParaRPr lang="pl-PL" altLang="pl-PL" b="0" kern="0" baseline="30000" dirty="0">
              <a:latin typeface="Arial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951571"/>
            <a:ext cx="2108572" cy="158142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571750"/>
            <a:ext cx="2108572" cy="1581430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/>
          </p:nvPr>
        </p:nvGraphicFramePr>
        <p:xfrm>
          <a:off x="3437874" y="735546"/>
          <a:ext cx="448249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2549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156176" y="1635646"/>
            <a:ext cx="3059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Nowa  strategia leśna Unii Europejskiej</a:t>
            </a:r>
            <a:endParaRPr lang="pl-PL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786" y="627534"/>
            <a:ext cx="604867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86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umer slajdu"/>
          <p:cNvSpPr>
            <a:spLocks noGrp="1"/>
          </p:cNvSpPr>
          <p:nvPr>
            <p:ph type="sldNum" sz="quarter" idx="4294967295"/>
          </p:nvPr>
        </p:nvSpPr>
        <p:spPr>
          <a:xfrm>
            <a:off x="11907" y="4742043"/>
            <a:ext cx="365522" cy="387170"/>
          </a:xfrm>
        </p:spPr>
        <p:txBody>
          <a:bodyPr lIns="0" tIns="0" rIns="0" bIns="0"/>
          <a:lstStyle/>
          <a:p>
            <a:pPr algn="ctr"/>
            <a:endParaRPr lang="pl-PL" sz="2250" b="1" dirty="0">
              <a:solidFill>
                <a:srgbClr val="E5E5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80ED6A4-1CB3-A186-42CE-5BFACB1FD85A}"/>
              </a:ext>
            </a:extLst>
          </p:cNvPr>
          <p:cNvSpPr/>
          <p:nvPr/>
        </p:nvSpPr>
        <p:spPr>
          <a:xfrm>
            <a:off x="442926" y="913116"/>
            <a:ext cx="8278074" cy="392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pl-PL" sz="2400" b="1" dirty="0">
              <a:solidFill>
                <a:srgbClr val="004D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xmlns="" id="{F62C9506-35BA-C5F5-32A4-CBD182DAD91E}"/>
              </a:ext>
            </a:extLst>
          </p:cNvPr>
          <p:cNvSpPr txBox="1">
            <a:spLocks/>
          </p:cNvSpPr>
          <p:nvPr/>
        </p:nvSpPr>
        <p:spPr>
          <a:xfrm>
            <a:off x="442926" y="1425539"/>
            <a:ext cx="8278074" cy="25659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900"/>
              </a:spcBef>
            </a:pPr>
            <a:endParaRPr lang="pl-PL" sz="15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77429" y="557535"/>
            <a:ext cx="9188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100" b="1" dirty="0">
                <a:solidFill>
                  <a:srgbClr val="006554"/>
                </a:solidFill>
              </a:rPr>
              <a:t>Nowa strategia leśna UE 2030</a:t>
            </a:r>
          </a:p>
          <a:p>
            <a:r>
              <a:rPr lang="pl-PL" sz="2100" b="1" dirty="0">
                <a:solidFill>
                  <a:srgbClr val="006554"/>
                </a:solidFill>
              </a:rPr>
              <a:t>Zwiększenie zalesienia i poprawa stanu lasów w UE</a:t>
            </a:r>
          </a:p>
        </p:txBody>
      </p:sp>
      <p:sp>
        <p:nvSpPr>
          <p:cNvPr id="6" name="Prostokąt 5"/>
          <p:cNvSpPr/>
          <p:nvPr/>
        </p:nvSpPr>
        <p:spPr>
          <a:xfrm>
            <a:off x="213851" y="1305360"/>
            <a:ext cx="8723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404040"/>
                </a:solidFill>
              </a:rPr>
              <a:t>ochrona ostatnich lasów pierwotnych i starych drzewostanów występujących w UE,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404040"/>
                </a:solidFill>
              </a:rPr>
              <a:t>zapewnienie odnowy lasów i wzmocnienie zrównoważonej gospodarki leśnej w celu dostosowania się do zmian klimatu i zapewnienia odporności lasów,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404040"/>
                </a:solidFill>
              </a:rPr>
              <a:t>zalesianie zróżnicowanych biologicznie lasów, w tym przez </a:t>
            </a:r>
            <a:r>
              <a:rPr lang="pl-PL" sz="2100" u="sng" dirty="0">
                <a:solidFill>
                  <a:srgbClr val="004494"/>
                </a:solidFill>
                <a:latin typeface="arial" panose="020B0604020202020204" pitchFamily="34" charset="0"/>
                <a:hlinkClick r:id="rId3"/>
              </a:rPr>
              <a:t>posadzenie 3 miliardów nowych drzew do 2030 r.</a:t>
            </a:r>
            <a:r>
              <a:rPr lang="pl-PL" sz="2100" u="sng" dirty="0">
                <a:solidFill>
                  <a:srgbClr val="004494"/>
                </a:solidFill>
                <a:latin typeface="arial" panose="020B0604020202020204" pitchFamily="34" charset="0"/>
              </a:rPr>
              <a:t>,</a:t>
            </a:r>
            <a:endParaRPr lang="pl-PL" sz="2100" dirty="0">
              <a:solidFill>
                <a:srgbClr val="40404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404040"/>
                </a:solidFill>
              </a:rPr>
              <a:t>tworzenie zachęt finansowych dla właścicieli i zarządców lasów w celu poprawy ilości i jakości lasów w UE.</a:t>
            </a:r>
          </a:p>
        </p:txBody>
      </p:sp>
    </p:spTree>
    <p:extLst>
      <p:ext uri="{BB962C8B-B14F-4D97-AF65-F5344CB8AC3E}">
        <p14:creationId xmlns:p14="http://schemas.microsoft.com/office/powerpoint/2010/main" xmlns="" val="398829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umer slajdu"/>
          <p:cNvSpPr>
            <a:spLocks noGrp="1"/>
          </p:cNvSpPr>
          <p:nvPr>
            <p:ph type="sldNum" sz="quarter" idx="4294967295"/>
          </p:nvPr>
        </p:nvSpPr>
        <p:spPr>
          <a:xfrm>
            <a:off x="11907" y="4742043"/>
            <a:ext cx="365522" cy="387170"/>
          </a:xfrm>
        </p:spPr>
        <p:txBody>
          <a:bodyPr lIns="0" tIns="0" rIns="0" bIns="0"/>
          <a:lstStyle/>
          <a:p>
            <a:pPr algn="ctr"/>
            <a:endParaRPr lang="pl-PL" sz="2250" b="1" dirty="0">
              <a:solidFill>
                <a:srgbClr val="E5E5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80ED6A4-1CB3-A186-42CE-5BFACB1FD85A}"/>
              </a:ext>
            </a:extLst>
          </p:cNvPr>
          <p:cNvSpPr/>
          <p:nvPr/>
        </p:nvSpPr>
        <p:spPr>
          <a:xfrm>
            <a:off x="442926" y="913116"/>
            <a:ext cx="8278074" cy="392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pl-PL" sz="2400" b="1" dirty="0">
              <a:solidFill>
                <a:srgbClr val="004D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xmlns="" id="{F62C9506-35BA-C5F5-32A4-CBD182DAD91E}"/>
              </a:ext>
            </a:extLst>
          </p:cNvPr>
          <p:cNvSpPr txBox="1">
            <a:spLocks/>
          </p:cNvSpPr>
          <p:nvPr/>
        </p:nvSpPr>
        <p:spPr>
          <a:xfrm>
            <a:off x="442926" y="1425539"/>
            <a:ext cx="8278074" cy="25659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900"/>
              </a:spcBef>
            </a:pPr>
            <a:endParaRPr lang="pl-PL" sz="15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77429" y="557535"/>
            <a:ext cx="9188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100" b="1" dirty="0">
                <a:solidFill>
                  <a:srgbClr val="006554"/>
                </a:solidFill>
              </a:rPr>
              <a:t>Nowa strategia leśna UE 2030</a:t>
            </a:r>
          </a:p>
          <a:p>
            <a:r>
              <a:rPr lang="pl-PL" sz="2100" b="1" dirty="0">
                <a:solidFill>
                  <a:srgbClr val="006554"/>
                </a:solidFill>
              </a:rPr>
              <a:t>Ochrona ostatnich lasów pierwotnych i starych drzewostanów.</a:t>
            </a:r>
          </a:p>
        </p:txBody>
      </p:sp>
      <p:sp>
        <p:nvSpPr>
          <p:cNvPr id="5" name="Prostokąt 4"/>
          <p:cNvSpPr/>
          <p:nvPr/>
        </p:nvSpPr>
        <p:spPr>
          <a:xfrm>
            <a:off x="442926" y="1273116"/>
            <a:ext cx="8472474" cy="89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310" dirty="0"/>
              <a:t>Aby przyroda mogła się swobodnie rozwijać, w unijnej strategii na rzecz bioróżnorodności 2030 zaproponowano ogólny cel polegający na objęciu ochroną w ramach skutecznego systemu zarządzania co najmniej 30 % powierzchni gruntów UE, z czego 10 % gruntów UE powinno zostać objęte ścisłą ochroną prawną. Ekosystemy leśne będą musiały przyczynić się do osiągnięcia tego celu. </a:t>
            </a:r>
          </a:p>
        </p:txBody>
      </p:sp>
      <p:sp>
        <p:nvSpPr>
          <p:cNvPr id="7" name="Prostokąt 6"/>
          <p:cNvSpPr/>
          <p:nvPr/>
        </p:nvSpPr>
        <p:spPr>
          <a:xfrm>
            <a:off x="377429" y="2380447"/>
            <a:ext cx="7594075" cy="2273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Powierzchnia lądowa Polski = 31189,5 tys.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Ochrona ścisła = 10% kraju = 3119 tys. ha – 183 tys. ha (parki narodowe) = </a:t>
            </a:r>
            <a:r>
              <a:rPr lang="pl-PL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2936 tys. ha – tyle w Polsce będzie dodatkowo objęte ochroną ścisłą powierzchni lądowej kraju.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Ochrona częściowa = 30% kraju = </a:t>
            </a:r>
            <a:r>
              <a:rPr lang="pl-PL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9356,9 tys. ha</a:t>
            </a:r>
            <a:r>
              <a:rPr lang="pl-PL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tyle w Polsce będzie objęte ochroną prawną powierzchni lądowej kraju</a:t>
            </a:r>
            <a:r>
              <a:rPr lang="pl-PL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W zarządzie Lasów Państwowych mamy 7125 tys. ha lasów. Jeżeli przyjmiemy, że ochrona prawna (30% powierzchni lądowej kraju) i ochrona ścisła (10% powierzchni lądowej kraju) będą lokowane na terenach leśnych LP to: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100% powierzchni lasów LP będzie podlegało ochronie prawnej </a:t>
            </a:r>
            <a:r>
              <a:rPr lang="pl-PL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(znaczne ograniczenia gospodarki leśnej – nawet nie wiadomo jakie???),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41,2% powierzchni lasów LP będzie przeznaczone do ochrony ścisłej (2936 tys. ha). </a:t>
            </a:r>
            <a:r>
              <a:rPr lang="pl-PL" sz="10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10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Źródło: Jan Łukaszewicz IBL.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44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umer slajdu"/>
          <p:cNvSpPr>
            <a:spLocks noGrp="1"/>
          </p:cNvSpPr>
          <p:nvPr>
            <p:ph type="sldNum" sz="quarter" idx="4294967295"/>
          </p:nvPr>
        </p:nvSpPr>
        <p:spPr>
          <a:xfrm>
            <a:off x="11907" y="4742043"/>
            <a:ext cx="365522" cy="387170"/>
          </a:xfrm>
        </p:spPr>
        <p:txBody>
          <a:bodyPr lIns="0" tIns="0" rIns="0" bIns="0"/>
          <a:lstStyle/>
          <a:p>
            <a:pPr algn="ctr"/>
            <a:endParaRPr lang="pl-PL" sz="2250" b="1" dirty="0">
              <a:solidFill>
                <a:srgbClr val="E5E5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80ED6A4-1CB3-A186-42CE-5BFACB1FD85A}"/>
              </a:ext>
            </a:extLst>
          </p:cNvPr>
          <p:cNvSpPr/>
          <p:nvPr/>
        </p:nvSpPr>
        <p:spPr>
          <a:xfrm>
            <a:off x="442926" y="913116"/>
            <a:ext cx="8278074" cy="392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pl-PL" sz="2400" b="1" dirty="0">
              <a:solidFill>
                <a:srgbClr val="004D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xmlns="" id="{F62C9506-35BA-C5F5-32A4-CBD182DAD91E}"/>
              </a:ext>
            </a:extLst>
          </p:cNvPr>
          <p:cNvSpPr txBox="1">
            <a:spLocks/>
          </p:cNvSpPr>
          <p:nvPr/>
        </p:nvSpPr>
        <p:spPr>
          <a:xfrm>
            <a:off x="442926" y="1425539"/>
            <a:ext cx="8278074" cy="25659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900"/>
              </a:spcBef>
            </a:pPr>
            <a:endParaRPr lang="pl-PL" sz="15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9756" y="523747"/>
            <a:ext cx="9188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100" b="1" dirty="0">
                <a:solidFill>
                  <a:srgbClr val="006554"/>
                </a:solidFill>
              </a:rPr>
              <a:t>Nowa strategia leśna UE 2030</a:t>
            </a:r>
          </a:p>
          <a:p>
            <a:r>
              <a:rPr lang="pl-PL" sz="2100" b="1" dirty="0">
                <a:solidFill>
                  <a:srgbClr val="006554"/>
                </a:solidFill>
              </a:rPr>
              <a:t>Zapewnienie odbudowy lasów i wzmocnienie zrównoważonej gospodarki leśnej…</a:t>
            </a:r>
          </a:p>
        </p:txBody>
      </p:sp>
      <p:sp>
        <p:nvSpPr>
          <p:cNvPr id="6" name="Prostokąt 5"/>
          <p:cNvSpPr/>
          <p:nvPr/>
        </p:nvSpPr>
        <p:spPr>
          <a:xfrm>
            <a:off x="220127" y="1336937"/>
            <a:ext cx="8723672" cy="19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310" dirty="0"/>
          </a:p>
          <a:p>
            <a:pPr algn="just"/>
            <a:endParaRPr lang="pl-PL" sz="1310" dirty="0"/>
          </a:p>
          <a:p>
            <a:pPr algn="just"/>
            <a:endParaRPr lang="pl-PL" sz="1310" dirty="0"/>
          </a:p>
          <a:p>
            <a:pPr algn="just"/>
            <a:endParaRPr lang="pl-PL" sz="1310" dirty="0"/>
          </a:p>
          <a:p>
            <a:pPr algn="just"/>
            <a:r>
              <a:rPr lang="pl-PL" sz="1310" dirty="0"/>
              <a:t>Do niektórych innych praktyk należy podchodzić z ostrożnością, w szczególności do tych, które mają wpływ na różnorodność biologiczną na powierzchni ziemi i powodują utratę węgla w korzeniach i części węgla w glebie. Te praktyki gospodarki leśnej obejmują zrąb zupełny, w przypadku którego należy w coraz większym stopniu brać pod uwagę kwestie środowiskowe i ekosystemowe, w tym potrzeby niektórych gatunków. Praktyki te powinny być stosowane tylko w należycie uzasadnionych przypadkach. Należy również unikać usuwania pniaków i korzeni, które powinny być pozostawiane w lesie.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87594" y="2662084"/>
            <a:ext cx="8656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100" dirty="0"/>
          </a:p>
        </p:txBody>
      </p:sp>
    </p:spTree>
    <p:extLst>
      <p:ext uri="{BB962C8B-B14F-4D97-AF65-F5344CB8AC3E}">
        <p14:creationId xmlns:p14="http://schemas.microsoft.com/office/powerpoint/2010/main" xmlns="" val="41099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9468" y="195486"/>
            <a:ext cx="1476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KONTEKST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93681" y="1225979"/>
            <a:ext cx="4783845" cy="143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11 grudnia 2019r. – komunikat Komisji Europejskiej</a:t>
            </a:r>
          </a:p>
          <a:p>
            <a:pPr algn="just"/>
            <a:endParaRPr lang="pl-PL" sz="1000" dirty="0" smtClean="0"/>
          </a:p>
          <a:p>
            <a:pPr algn="just"/>
            <a:r>
              <a:rPr lang="pl-PL" sz="1500" b="1" dirty="0"/>
              <a:t>Europejski </a:t>
            </a:r>
            <a:r>
              <a:rPr lang="pl-PL" sz="1500" b="1" dirty="0" smtClean="0"/>
              <a:t>Zielony </a:t>
            </a:r>
            <a:r>
              <a:rPr lang="pl-PL" sz="1500" b="1" dirty="0"/>
              <a:t>Ł</a:t>
            </a:r>
            <a:r>
              <a:rPr lang="pl-PL" sz="1500" b="1" dirty="0" smtClean="0"/>
              <a:t>ad </a:t>
            </a:r>
            <a:r>
              <a:rPr lang="pl-PL" sz="1500" dirty="0"/>
              <a:t>to pakiet inicjatyw politycznych, którego celem jest skierowanie UE na drogę </a:t>
            </a:r>
            <a:r>
              <a:rPr lang="pl-PL" sz="1500" b="1" dirty="0"/>
              <a:t>transformacji </a:t>
            </a:r>
            <a:r>
              <a:rPr lang="pl-PL" sz="1500" b="1" dirty="0" smtClean="0"/>
              <a:t>ekologicznej,</a:t>
            </a:r>
            <a:r>
              <a:rPr lang="pl-PL" sz="1500" dirty="0" smtClean="0"/>
              <a:t> a </a:t>
            </a:r>
            <a:r>
              <a:rPr lang="pl-PL" sz="1500" dirty="0"/>
              <a:t>ostatecznie – osiągnięcie neutralności klimatycznej do 2050 r.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1745" y="2931790"/>
            <a:ext cx="2115629" cy="360996"/>
          </a:xfrm>
          <a:prstGeom prst="rect">
            <a:avLst/>
          </a:prstGeom>
          <a:noFill/>
          <a:ln w="38100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PAKIET ‚FIT FOR 55’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66923" y="756184"/>
            <a:ext cx="2555050" cy="360996"/>
          </a:xfrm>
          <a:prstGeom prst="rect">
            <a:avLst/>
          </a:prstGeom>
          <a:noFill/>
          <a:ln w="38100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EUROPEJSKI ZIELONY </a:t>
            </a:r>
            <a:r>
              <a:rPr lang="pl-PL" dirty="0" smtClean="0"/>
              <a:t>ŁAD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3681" y="3363838"/>
            <a:ext cx="478384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14 lipca 2021 r. </a:t>
            </a:r>
            <a:r>
              <a:rPr lang="pl-PL" sz="1600" dirty="0" smtClean="0"/>
              <a:t>– Komisja Europejska</a:t>
            </a:r>
          </a:p>
          <a:p>
            <a:endParaRPr lang="pl-PL" sz="1000" b="1" dirty="0" smtClean="0"/>
          </a:p>
          <a:p>
            <a:pPr algn="just"/>
            <a:r>
              <a:rPr lang="pl-PL" sz="1500" b="1" dirty="0" smtClean="0"/>
              <a:t>Pakiet </a:t>
            </a:r>
            <a:r>
              <a:rPr lang="pl-PL" sz="1500" b="1" dirty="0"/>
              <a:t>„Gotowi na 55”</a:t>
            </a:r>
            <a:r>
              <a:rPr lang="pl-PL" sz="1500" dirty="0"/>
              <a:t> ma przekształcić ambicje </a:t>
            </a:r>
            <a:r>
              <a:rPr lang="pl-PL" sz="1500" dirty="0" smtClean="0"/>
              <a:t>Zielonego </a:t>
            </a:r>
            <a:br>
              <a:rPr lang="pl-PL" sz="1500" dirty="0" smtClean="0"/>
            </a:br>
            <a:r>
              <a:rPr lang="pl-PL" sz="1500" dirty="0" smtClean="0"/>
              <a:t>Ładu </a:t>
            </a:r>
            <a:r>
              <a:rPr lang="pl-PL" sz="1500" dirty="0"/>
              <a:t>na konkretne </a:t>
            </a:r>
            <a:r>
              <a:rPr lang="pl-PL" sz="1500" dirty="0" smtClean="0"/>
              <a:t>przepisy. </a:t>
            </a:r>
            <a:r>
              <a:rPr lang="pl-PL" sz="1500" dirty="0"/>
              <a:t>S</a:t>
            </a:r>
            <a:r>
              <a:rPr lang="pl-PL" sz="1500" dirty="0" smtClean="0"/>
              <a:t>kłada </a:t>
            </a:r>
            <a:r>
              <a:rPr lang="pl-PL" sz="1500" dirty="0"/>
              <a:t>się z 13 wniosków ustawodawczych. </a:t>
            </a:r>
            <a:r>
              <a:rPr lang="pl-PL" sz="1500" dirty="0" smtClean="0"/>
              <a:t>Są </a:t>
            </a:r>
            <a:r>
              <a:rPr lang="pl-PL" sz="1500" dirty="0"/>
              <a:t>to nowe propozycje lub aktualizacja obowiązujących przepisów.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292080" y="666120"/>
            <a:ext cx="3851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1" u="sng" dirty="0" smtClean="0"/>
              <a:t>REWIZJE</a:t>
            </a:r>
          </a:p>
          <a:p>
            <a:endParaRPr lang="pl-PL" sz="1000" b="1" i="1" dirty="0" smtClean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Zmiana unijnego systemu handlu uprawnieniami do emisji (ETS)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5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Zmiana rozporządzenia w sprawie wspólnego wysiłku redukcyjnego (ESR)</a:t>
            </a:r>
            <a:r>
              <a:rPr lang="pl-PL" sz="1000" dirty="0" smtClean="0"/>
              <a:t>, </a:t>
            </a:r>
          </a:p>
          <a:p>
            <a:endParaRPr lang="pl-PL" sz="500" dirty="0" smtClean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>
                <a:solidFill>
                  <a:srgbClr val="00B050"/>
                </a:solidFill>
              </a:rPr>
              <a:t>Zmiana rozporządzenia w sprawie użytkowania gruntów, zmiany użytkowania gruntów i leśnictwa (LULUCF),</a:t>
            </a:r>
            <a:r>
              <a:rPr lang="pl-PL" sz="1000" dirty="0" smtClean="0">
                <a:solidFill>
                  <a:srgbClr val="00B050"/>
                </a:solidFill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500" dirty="0" smtClean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>
                <a:solidFill>
                  <a:srgbClr val="00B050"/>
                </a:solidFill>
              </a:rPr>
              <a:t>Zmiana dyrektywy w sprawie odnawialnych źródeł energii</a:t>
            </a:r>
            <a:r>
              <a:rPr lang="pl-PL" sz="1000" dirty="0" smtClean="0">
                <a:solidFill>
                  <a:srgbClr val="00B050"/>
                </a:solidFill>
              </a:rPr>
              <a:t>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Zmiana dyrektywy w sprawie efektywności energetycznej</a:t>
            </a:r>
            <a:r>
              <a:rPr lang="pl-PL" sz="1000" dirty="0" smtClean="0"/>
              <a:t>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Zmiana rozporządzenia określającego normy emisji CO2 dla samochodów osobowych i dostawczych</a:t>
            </a:r>
            <a:r>
              <a:rPr lang="pl-PL" sz="1000" dirty="0" smtClean="0"/>
              <a:t>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Zmiana dyrektywy w sprawie infrastruktury paliw alternatywnych</a:t>
            </a:r>
            <a:r>
              <a:rPr lang="pl-PL" sz="1000" dirty="0" smtClean="0"/>
              <a:t>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Zmiana dyrektywy w sprawie opodatkowania energii</a:t>
            </a:r>
            <a:r>
              <a:rPr lang="pl-PL" sz="1000" dirty="0" smtClean="0"/>
              <a:t>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b="1" i="1" dirty="0"/>
          </a:p>
          <a:p>
            <a:r>
              <a:rPr lang="pl-PL" sz="1000" b="1" i="1" u="sng" dirty="0" smtClean="0"/>
              <a:t>NOWE INICJATYWY</a:t>
            </a:r>
          </a:p>
          <a:p>
            <a:endParaRPr lang="pl-PL" sz="1000" b="1" i="1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>
                <a:solidFill>
                  <a:srgbClr val="00B050"/>
                </a:solidFill>
              </a:rPr>
              <a:t>Strategia </a:t>
            </a:r>
            <a:r>
              <a:rPr lang="pl-PL" sz="1000" b="1" dirty="0">
                <a:solidFill>
                  <a:srgbClr val="00B050"/>
                </a:solidFill>
              </a:rPr>
              <a:t>leśna UE </a:t>
            </a:r>
            <a:endParaRPr lang="pl-PL" sz="1000" b="1" dirty="0" smtClean="0">
              <a:solidFill>
                <a:srgbClr val="00B05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Mechanizm </a:t>
            </a:r>
            <a:r>
              <a:rPr lang="pl-PL" sz="1000" b="1" dirty="0"/>
              <a:t>dostosowania do emisji dwutlenku węgla na granicach,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Społeczny </a:t>
            </a:r>
            <a:r>
              <a:rPr lang="pl-PL" sz="1000" b="1" dirty="0"/>
              <a:t>Fundusz </a:t>
            </a:r>
            <a:r>
              <a:rPr lang="pl-PL" sz="1000" b="1" dirty="0" smtClean="0"/>
              <a:t>Klimatyczny,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Inicjatywa </a:t>
            </a:r>
            <a:r>
              <a:rPr lang="pl-PL" sz="1000" b="1" dirty="0"/>
              <a:t>lotnicza </a:t>
            </a:r>
            <a:r>
              <a:rPr lang="pl-PL" sz="1000" b="1" dirty="0" err="1"/>
              <a:t>ReFuelEU</a:t>
            </a:r>
            <a:r>
              <a:rPr lang="pl-PL" sz="1000" b="1" dirty="0"/>
              <a:t>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00" b="1" dirty="0" smtClean="0"/>
              <a:t>Inicjatywa </a:t>
            </a:r>
            <a:r>
              <a:rPr lang="pl-PL" sz="1000" b="1" dirty="0"/>
              <a:t>morska </a:t>
            </a:r>
            <a:r>
              <a:rPr lang="pl-PL" sz="1000" b="1" dirty="0" err="1"/>
              <a:t>FuelEU</a:t>
            </a:r>
            <a:r>
              <a:rPr lang="pl-PL" sz="1000" b="1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xmlns="" val="35922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umer slajdu"/>
          <p:cNvSpPr>
            <a:spLocks noGrp="1"/>
          </p:cNvSpPr>
          <p:nvPr>
            <p:ph type="sldNum" sz="quarter" idx="4294967295"/>
          </p:nvPr>
        </p:nvSpPr>
        <p:spPr>
          <a:xfrm>
            <a:off x="11907" y="4742043"/>
            <a:ext cx="365522" cy="387170"/>
          </a:xfrm>
        </p:spPr>
        <p:txBody>
          <a:bodyPr lIns="0" tIns="0" rIns="0" bIns="0"/>
          <a:lstStyle/>
          <a:p>
            <a:pPr algn="ctr"/>
            <a:endParaRPr lang="pl-PL" sz="2250" b="1" dirty="0">
              <a:solidFill>
                <a:srgbClr val="E5E5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80ED6A4-1CB3-A186-42CE-5BFACB1FD85A}"/>
              </a:ext>
            </a:extLst>
          </p:cNvPr>
          <p:cNvSpPr/>
          <p:nvPr/>
        </p:nvSpPr>
        <p:spPr>
          <a:xfrm>
            <a:off x="442926" y="913116"/>
            <a:ext cx="8278074" cy="392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pl-PL" sz="2400" b="1" dirty="0">
              <a:solidFill>
                <a:srgbClr val="004D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xmlns="" id="{F62C9506-35BA-C5F5-32A4-CBD182DAD91E}"/>
              </a:ext>
            </a:extLst>
          </p:cNvPr>
          <p:cNvSpPr txBox="1">
            <a:spLocks/>
          </p:cNvSpPr>
          <p:nvPr/>
        </p:nvSpPr>
        <p:spPr>
          <a:xfrm>
            <a:off x="442926" y="1425539"/>
            <a:ext cx="8278074" cy="25659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900"/>
              </a:spcBef>
            </a:pPr>
            <a:endParaRPr lang="pl-PL" sz="15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21226" y="762989"/>
            <a:ext cx="9188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100" b="1" dirty="0">
                <a:solidFill>
                  <a:srgbClr val="006554"/>
                </a:solidFill>
              </a:rPr>
              <a:t>Nowa strategia leśna UE 2030</a:t>
            </a:r>
          </a:p>
          <a:p>
            <a:r>
              <a:rPr lang="pl-PL" sz="2100" b="1" dirty="0">
                <a:solidFill>
                  <a:srgbClr val="006554"/>
                </a:solidFill>
              </a:rPr>
              <a:t>INICJATYWA POSADZENIA 3 MILIARDÓW DRZEW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77429" y="1305359"/>
            <a:ext cx="84494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sz="1800" dirty="0">
              <a:latin typeface="+mj-lt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sz="1800" dirty="0">
              <a:latin typeface="+mj-lt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sz="1800" dirty="0">
              <a:latin typeface="+mj-lt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cs typeface="Times New Roman" panose="02020603050405020304" pitchFamily="18" charset="0"/>
              </a:rPr>
              <a:t>pozostawienie drzewa pozostaną na gruncie przez kilkadziesiąt lat,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cs typeface="Times New Roman" panose="02020603050405020304" pitchFamily="18" charset="0"/>
              </a:rPr>
              <a:t>program nie możliwy do wdrożenia w lasach gospodarczych,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cs typeface="Times New Roman" panose="02020603050405020304" pitchFamily="18" charset="0"/>
              </a:rPr>
              <a:t>nie preferuje się sadzenia drzew w obszarach chronionych,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cs typeface="Times New Roman" panose="02020603050405020304" pitchFamily="18" charset="0"/>
              </a:rPr>
              <a:t>powszechnie stosowany </a:t>
            </a:r>
            <a:r>
              <a:rPr lang="pl-PL" sz="1800" dirty="0" err="1">
                <a:latin typeface="+mj-lt"/>
                <a:cs typeface="Times New Roman" panose="02020603050405020304" pitchFamily="18" charset="0"/>
              </a:rPr>
              <a:t>mapping</a:t>
            </a:r>
            <a:r>
              <a:rPr lang="pl-PL" sz="1800" dirty="0">
                <a:latin typeface="+mj-lt"/>
                <a:cs typeface="Times New Roman" panose="02020603050405020304" pitchFamily="18" charset="0"/>
              </a:rPr>
              <a:t> posadzonych drzew,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cs typeface="Times New Roman" panose="02020603050405020304" pitchFamily="18" charset="0"/>
              </a:rPr>
              <a:t>inicjatywa dobra dla </a:t>
            </a:r>
            <a:r>
              <a:rPr lang="pl-PL" sz="1800" dirty="0" err="1">
                <a:latin typeface="+mj-lt"/>
                <a:cs typeface="Times New Roman" panose="02020603050405020304" pitchFamily="18" charset="0"/>
              </a:rPr>
              <a:t>zadrzewień</a:t>
            </a:r>
            <a:r>
              <a:rPr lang="pl-PL" sz="1800" dirty="0">
                <a:latin typeface="+mj-lt"/>
                <a:cs typeface="Times New Roman" panose="02020603050405020304" pitchFamily="18" charset="0"/>
              </a:rPr>
              <a:t>, zieleni parkowej.</a:t>
            </a:r>
            <a:endParaRPr lang="pl-PL" sz="1800" dirty="0">
              <a:latin typeface="+mj-lt"/>
            </a:endParaRP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305778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/>
          </p:nvPr>
        </p:nvGraphicFramePr>
        <p:xfrm>
          <a:off x="35496" y="483519"/>
          <a:ext cx="907300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75353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umer slajdu"/>
          <p:cNvSpPr>
            <a:spLocks noGrp="1"/>
          </p:cNvSpPr>
          <p:nvPr>
            <p:ph type="sldNum" sz="quarter" idx="4294967295"/>
          </p:nvPr>
        </p:nvSpPr>
        <p:spPr>
          <a:xfrm>
            <a:off x="11907" y="4742043"/>
            <a:ext cx="365522" cy="387170"/>
          </a:xfrm>
        </p:spPr>
        <p:txBody>
          <a:bodyPr lIns="0" tIns="0" rIns="0" bIns="0"/>
          <a:lstStyle/>
          <a:p>
            <a:pPr algn="ctr"/>
            <a:endParaRPr lang="pl-PL" sz="2250" b="1" dirty="0">
              <a:solidFill>
                <a:srgbClr val="E5E5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80ED6A4-1CB3-A186-42CE-5BFACB1FD85A}"/>
              </a:ext>
            </a:extLst>
          </p:cNvPr>
          <p:cNvSpPr/>
          <p:nvPr/>
        </p:nvSpPr>
        <p:spPr>
          <a:xfrm>
            <a:off x="442926" y="913116"/>
            <a:ext cx="8278074" cy="392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pl-PL" sz="2400" b="1" dirty="0">
              <a:solidFill>
                <a:srgbClr val="004D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xmlns="" id="{F62C9506-35BA-C5F5-32A4-CBD182DAD91E}"/>
              </a:ext>
            </a:extLst>
          </p:cNvPr>
          <p:cNvSpPr txBox="1">
            <a:spLocks/>
          </p:cNvSpPr>
          <p:nvPr/>
        </p:nvSpPr>
        <p:spPr>
          <a:xfrm>
            <a:off x="442926" y="1425539"/>
            <a:ext cx="8278074" cy="25659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900"/>
              </a:spcBef>
            </a:pPr>
            <a:endParaRPr lang="pl-PL" sz="15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907" y="545869"/>
            <a:ext cx="9188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100" b="1" dirty="0">
                <a:solidFill>
                  <a:srgbClr val="006554"/>
                </a:solidFill>
              </a:rPr>
              <a:t>Nowa strategia leśna UE 2030</a:t>
            </a:r>
          </a:p>
          <a:p>
            <a:r>
              <a:rPr lang="pl-PL" sz="2100" b="1" dirty="0">
                <a:solidFill>
                  <a:srgbClr val="006554"/>
                </a:solidFill>
              </a:rPr>
              <a:t>Tworzenie zachęt finansowych dla właścicieli i zarządców lasów w celu poprawy ilości i jakości lasów w UE.</a:t>
            </a:r>
          </a:p>
          <a:p>
            <a:endParaRPr lang="pl-PL" sz="2100" b="1" dirty="0">
              <a:solidFill>
                <a:srgbClr val="006554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20127" y="1336938"/>
            <a:ext cx="8723672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310" dirty="0"/>
          </a:p>
          <a:p>
            <a:pPr algn="just"/>
            <a:endParaRPr lang="pl-PL" sz="1310" dirty="0"/>
          </a:p>
          <a:p>
            <a:r>
              <a:rPr lang="pl-PL" sz="1310" dirty="0"/>
              <a:t>Wsparcie inwestycji leśnych lub zadrzewieniowych realizowanych w ramach art. 69 lit. d rozporządzenia Parlamentu Europejskiego i Rady (UE) 2021/2115 z dnia 2 grudnia 2021 r. ustanawiającego przepisy dotyczące wsparcia planów strategicznych sporządzanych przez państwa członkowskie w ramach wspólnej polityki rolnej (planów strategicznych</a:t>
            </a:r>
          </a:p>
          <a:p>
            <a:r>
              <a:rPr lang="pl-PL" sz="1310" dirty="0"/>
              <a:t>WPR):</a:t>
            </a:r>
          </a:p>
          <a:p>
            <a:pPr algn="just"/>
            <a:endParaRPr lang="pl-PL" sz="1310" dirty="0"/>
          </a:p>
          <a:p>
            <a:r>
              <a:rPr lang="pl-PL" sz="1310" dirty="0"/>
              <a:t>a) Zalesianie gruntów rolnych,</a:t>
            </a:r>
          </a:p>
          <a:p>
            <a:r>
              <a:rPr lang="pl-PL" sz="1310" dirty="0"/>
              <a:t>b) Tworzenie </a:t>
            </a:r>
            <a:r>
              <a:rPr lang="pl-PL" sz="1310" dirty="0" err="1"/>
              <a:t>zadrzewień</a:t>
            </a:r>
            <a:r>
              <a:rPr lang="pl-PL" sz="1310" dirty="0"/>
              <a:t> śródpolnych, </a:t>
            </a:r>
          </a:p>
          <a:p>
            <a:r>
              <a:rPr lang="pl-PL" sz="1310" dirty="0"/>
              <a:t>c) Zakładanie systemów rolno-leśnych, </a:t>
            </a:r>
          </a:p>
          <a:p>
            <a:r>
              <a:rPr lang="pl-PL" sz="1310" dirty="0"/>
              <a:t>d) Zwiększanie bioróżnorodności lasów prywatnych.</a:t>
            </a:r>
          </a:p>
          <a:p>
            <a:endParaRPr lang="pl-PL" sz="1310" dirty="0"/>
          </a:p>
        </p:txBody>
      </p:sp>
    </p:spTree>
    <p:extLst>
      <p:ext uri="{BB962C8B-B14F-4D97-AF65-F5344CB8AC3E}">
        <p14:creationId xmlns:p14="http://schemas.microsoft.com/office/powerpoint/2010/main" xmlns="" val="8146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16216" y="195486"/>
            <a:ext cx="2520280" cy="4320480"/>
          </a:xfrm>
        </p:spPr>
        <p:txBody>
          <a:bodyPr/>
          <a:lstStyle/>
          <a:p>
            <a:pPr algn="ctr"/>
            <a:r>
              <a:rPr lang="pl-P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Rozporządzenie Parlamentu Europejskiego </a:t>
            </a: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pl-P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Rady w sprawie odbudowy zasobów przyrodniczych COM/2022/304  - Nature </a:t>
            </a:r>
            <a:r>
              <a:rPr lang="pl-PL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Restoration</a:t>
            </a:r>
            <a:r>
              <a:rPr lang="pl-P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Law</a:t>
            </a:r>
          </a:p>
        </p:txBody>
      </p:sp>
      <p:pic>
        <p:nvPicPr>
          <p:cNvPr id="4" name="Obraz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44208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0523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2030735"/>
            <a:ext cx="6300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 smtClean="0"/>
              <a:t>Rozporządzenie </a:t>
            </a:r>
            <a:r>
              <a:rPr lang="pl-PL" sz="1800" dirty="0"/>
              <a:t>wpisuje się w </a:t>
            </a:r>
            <a:r>
              <a:rPr lang="pl-PL" sz="1800" dirty="0" smtClean="0"/>
              <a:t>Unijną </a:t>
            </a:r>
            <a:r>
              <a:rPr lang="pl-PL" sz="1800" dirty="0"/>
              <a:t>strategię na rzecz bioróżnorodności </a:t>
            </a:r>
            <a:r>
              <a:rPr lang="pl-PL" sz="1800" dirty="0" smtClean="0"/>
              <a:t>2030 i wyznacza </a:t>
            </a:r>
            <a:r>
              <a:rPr lang="pl-PL" sz="1800" dirty="0"/>
              <a:t>prawnie wiążące cele obejmujące odbudowę </a:t>
            </a:r>
            <a:r>
              <a:rPr lang="pl-PL" sz="1800" dirty="0" smtClean="0"/>
              <a:t>ekosystemów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/>
              <a:t> </a:t>
            </a:r>
            <a:r>
              <a:rPr lang="pl-PL" sz="1800" dirty="0" smtClean="0"/>
              <a:t>do </a:t>
            </a:r>
            <a:r>
              <a:rPr lang="pl-PL" sz="1800" dirty="0"/>
              <a:t>2030 r. podejmowane </a:t>
            </a:r>
            <a:r>
              <a:rPr lang="pl-PL" sz="1800" dirty="0" smtClean="0"/>
              <a:t>działania – skuteczne obszarowe środki odbudowy – powinny </a:t>
            </a:r>
            <a:r>
              <a:rPr lang="pl-PL" sz="1800" dirty="0"/>
              <a:t>objąć </a:t>
            </a:r>
            <a:r>
              <a:rPr lang="pl-PL" sz="1800" dirty="0" smtClean="0"/>
              <a:t>łącznie co </a:t>
            </a:r>
            <a:r>
              <a:rPr lang="pl-PL" sz="1800" dirty="0"/>
              <a:t>najmniej 20% unijnych obszarów morskich i </a:t>
            </a:r>
            <a:r>
              <a:rPr lang="pl-PL" sz="1800" dirty="0" smtClean="0"/>
              <a:t>lądowych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/>
              <a:t>do 2050 r. działania te powinny objąć wszystkie ekosystemy wymagające odbudowy</a:t>
            </a:r>
            <a:endParaRPr lang="pl-PL" sz="18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l-PL" sz="1800" dirty="0" smtClean="0"/>
          </a:p>
        </p:txBody>
      </p:sp>
      <p:sp>
        <p:nvSpPr>
          <p:cNvPr id="8" name="pole tekstowe 7"/>
          <p:cNvSpPr txBox="1"/>
          <p:nvPr/>
        </p:nvSpPr>
        <p:spPr>
          <a:xfrm>
            <a:off x="2699792" y="747851"/>
            <a:ext cx="5616624" cy="646331"/>
          </a:xfrm>
          <a:prstGeom prst="rect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Odgórne założenie: dotychczasowe wysiłki państw członkowskich nie powstrzymują spadku bioróżnorodności</a:t>
            </a:r>
          </a:p>
        </p:txBody>
      </p:sp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253244"/>
            <a:ext cx="2007203" cy="138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1614899"/>
            <a:ext cx="1988340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83518"/>
            <a:ext cx="2051461" cy="140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355976" y="113059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u="sng" dirty="0" smtClean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ZAKRES, ZNACZENIE</a:t>
            </a:r>
            <a:endParaRPr lang="pl-PL" sz="2200" b="1" u="sng" dirty="0">
              <a:solidFill>
                <a:srgbClr val="006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26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166280"/>
            <a:ext cx="80106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b="1" dirty="0"/>
              <a:t>Obowiązek odbudowy siedlisk </a:t>
            </a:r>
            <a:r>
              <a:rPr lang="pl-PL" sz="1800" dirty="0"/>
              <a:t>z dyrektywy siedliskowej (</a:t>
            </a:r>
            <a:r>
              <a:rPr lang="pl-PL" sz="1800" dirty="0" smtClean="0"/>
              <a:t>16 </a:t>
            </a:r>
            <a:r>
              <a:rPr lang="pl-PL" sz="1800" dirty="0"/>
              <a:t>typów siedlisk leśnych m.in. bory i lasy bagienne, lasy bukowe, grądy, kwaśne dąbrowy, łęgi) </a:t>
            </a:r>
            <a:r>
              <a:rPr lang="pl-PL" sz="1800" b="1" dirty="0"/>
              <a:t>na obszarach sieci Natura 2000 i poza </a:t>
            </a:r>
            <a:r>
              <a:rPr lang="pl-PL" sz="1800" b="1" dirty="0" smtClean="0"/>
              <a:t>siecią</a:t>
            </a:r>
            <a:endParaRPr lang="pl-PL" sz="18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 smtClean="0"/>
              <a:t>Obowiązek </a:t>
            </a:r>
            <a:r>
              <a:rPr lang="pl-PL" sz="1800" dirty="0"/>
              <a:t>przywrócenia typów siedlisk z dyr. siedliskowej na obszarach, na których ich nie ma, a powinny </a:t>
            </a:r>
            <a:r>
              <a:rPr lang="pl-PL" sz="1800" dirty="0" smtClean="0"/>
              <a:t>być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 smtClean="0"/>
              <a:t>Wprowadzenie </a:t>
            </a:r>
            <a:r>
              <a:rPr lang="pl-PL" sz="1800" dirty="0"/>
              <a:t>środków odbudowy </a:t>
            </a:r>
            <a:r>
              <a:rPr lang="pl-PL" sz="1800" b="1" dirty="0"/>
              <a:t>siedlisk gatunków </a:t>
            </a:r>
            <a:r>
              <a:rPr lang="pl-PL" sz="1800" dirty="0"/>
              <a:t>z dyrektywy siedliskowej i ptasiej,  konieczne do poprawy jakości i wielkości tych siedlisk, między innymi przez ich </a:t>
            </a:r>
            <a:r>
              <a:rPr lang="pl-PL" sz="1800" b="1" dirty="0"/>
              <a:t>przywrócenie</a:t>
            </a:r>
            <a:r>
              <a:rPr lang="pl-PL" sz="1800" dirty="0"/>
              <a:t>, a także do poprawy łączności aż do osiągnięcia wystarczającej jakości i wielkości tych </a:t>
            </a:r>
            <a:r>
              <a:rPr lang="pl-PL" sz="1800" dirty="0" smtClean="0"/>
              <a:t>siedlisk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 smtClean="0"/>
              <a:t>Państwa </a:t>
            </a:r>
            <a:r>
              <a:rPr lang="pl-PL" sz="1800" dirty="0"/>
              <a:t>członkowskie zapewniają, aby obszary objęte środkami odbudowy wykazywały </a:t>
            </a:r>
            <a:r>
              <a:rPr lang="pl-PL" sz="1800" b="1" dirty="0"/>
              <a:t>stałą poprawę stanu typów siedlisk </a:t>
            </a:r>
            <a:r>
              <a:rPr lang="pl-PL" sz="1800" dirty="0"/>
              <a:t>oraz </a:t>
            </a:r>
            <a:r>
              <a:rPr lang="pl-PL" sz="1800" b="1" dirty="0"/>
              <a:t>jakości siedlisk gatunków</a:t>
            </a:r>
            <a:r>
              <a:rPr lang="pl-PL" sz="1800" dirty="0"/>
              <a:t>, a także zapewniają, aby stan obszarów, gdzie osiągnięto dobry stan i wystarczającą jakość siedlisk gatunków, </a:t>
            </a:r>
            <a:r>
              <a:rPr lang="pl-PL" sz="1800" b="1" dirty="0"/>
              <a:t>nie ulegał </a:t>
            </a:r>
            <a:r>
              <a:rPr lang="pl-PL" sz="1800" b="1" dirty="0" smtClean="0"/>
              <a:t>pogorszeniu</a:t>
            </a:r>
            <a:endParaRPr lang="pl-PL" sz="18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355976" y="113059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u="sng" dirty="0" smtClean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EKOSYSTEMÓW</a:t>
            </a:r>
            <a:endParaRPr lang="pl-PL" sz="2200" b="1" u="sng" dirty="0">
              <a:solidFill>
                <a:srgbClr val="006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51720" y="657680"/>
            <a:ext cx="6282444" cy="369332"/>
          </a:xfrm>
          <a:prstGeom prst="rect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dk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Cel jest prawidłowy, ale narzędzia jego realizacji budzą wątpliwości</a:t>
            </a:r>
          </a:p>
        </p:txBody>
      </p:sp>
    </p:spTree>
    <p:extLst>
      <p:ext uri="{BB962C8B-B14F-4D97-AF65-F5344CB8AC3E}">
        <p14:creationId xmlns:p14="http://schemas.microsoft.com/office/powerpoint/2010/main" xmlns="" val="405586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627534"/>
            <a:ext cx="7758862" cy="4486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9750" indent="-2857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q"/>
            </a:pPr>
            <a:r>
              <a:rPr lang="pl-PL" sz="1800" dirty="0" smtClean="0"/>
              <a:t>Obowiązek zwiększenia </a:t>
            </a:r>
            <a:r>
              <a:rPr lang="pl-PL" sz="1800" dirty="0"/>
              <a:t>różnorodności biologicznej ekosystemów </a:t>
            </a:r>
            <a:r>
              <a:rPr lang="pl-PL" sz="1800" dirty="0" smtClean="0"/>
              <a:t>leśnych</a:t>
            </a:r>
          </a:p>
          <a:p>
            <a:pPr marL="429750" indent="-2857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q"/>
            </a:pPr>
            <a:endParaRPr lang="pl-PL" sz="800" dirty="0"/>
          </a:p>
          <a:p>
            <a:pPr marL="429750" indent="-2857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q"/>
            </a:pPr>
            <a:r>
              <a:rPr lang="pl-PL" sz="1800" dirty="0" smtClean="0"/>
              <a:t>Obowiązek osiągnięcia tendencji wzrostowej wskaźników, aż do osiągnięcia zadowalających poziomów:</a:t>
            </a:r>
          </a:p>
          <a:p>
            <a:pPr marL="944100" lvl="1" indent="-342900">
              <a:lnSpc>
                <a:spcPct val="90000"/>
              </a:lnSpc>
              <a:buFont typeface="+mj-lt"/>
              <a:buAutoNum type="alphaLcParenR"/>
            </a:pPr>
            <a:r>
              <a:rPr lang="pl-PL" sz="1600" dirty="0" smtClean="0"/>
              <a:t>stojące </a:t>
            </a:r>
            <a:r>
              <a:rPr lang="pl-PL" sz="1600" dirty="0"/>
              <a:t>drewno posuszowe;</a:t>
            </a:r>
          </a:p>
          <a:p>
            <a:pPr marL="944100" lvl="1" indent="-342900">
              <a:lnSpc>
                <a:spcPct val="90000"/>
              </a:lnSpc>
              <a:buFont typeface="+mj-lt"/>
              <a:buAutoNum type="alphaLcParenR"/>
            </a:pPr>
            <a:r>
              <a:rPr lang="pl-PL" sz="1600" dirty="0" smtClean="0"/>
              <a:t>leżące </a:t>
            </a:r>
            <a:r>
              <a:rPr lang="pl-PL" sz="1600" dirty="0"/>
              <a:t>drewno posuszowe;</a:t>
            </a:r>
          </a:p>
          <a:p>
            <a:pPr marL="944100" lvl="1" indent="-342900">
              <a:lnSpc>
                <a:spcPct val="90000"/>
              </a:lnSpc>
              <a:buFont typeface="+mj-lt"/>
              <a:buAutoNum type="alphaLcParenR"/>
            </a:pPr>
            <a:r>
              <a:rPr lang="pl-PL" sz="1600" dirty="0" smtClean="0"/>
              <a:t>udział </a:t>
            </a:r>
            <a:r>
              <a:rPr lang="pl-PL" sz="1600" dirty="0"/>
              <a:t>lasów różnowiekowych;</a:t>
            </a:r>
          </a:p>
          <a:p>
            <a:pPr marL="944100" lvl="1" indent="-342900">
              <a:lnSpc>
                <a:spcPct val="90000"/>
              </a:lnSpc>
              <a:buFont typeface="+mj-lt"/>
              <a:buAutoNum type="alphaLcParenR"/>
            </a:pPr>
            <a:r>
              <a:rPr lang="pl-PL" sz="1600" dirty="0" smtClean="0"/>
              <a:t>łączność </a:t>
            </a:r>
            <a:r>
              <a:rPr lang="pl-PL" sz="1600" dirty="0"/>
              <a:t>leśna;</a:t>
            </a:r>
          </a:p>
          <a:p>
            <a:pPr marL="944100" lvl="1" indent="-342900">
              <a:lnSpc>
                <a:spcPct val="90000"/>
              </a:lnSpc>
              <a:buFont typeface="+mj-lt"/>
              <a:buAutoNum type="alphaLcParenR"/>
            </a:pPr>
            <a:r>
              <a:rPr lang="pl-PL" sz="1600" dirty="0" smtClean="0"/>
              <a:t>wskaźnik </a:t>
            </a:r>
            <a:r>
              <a:rPr lang="pl-PL" sz="1600" dirty="0"/>
              <a:t>liczebności pospolitych ptaków leśnych;</a:t>
            </a:r>
          </a:p>
          <a:p>
            <a:pPr marL="944100" lvl="1" indent="-342900">
              <a:lnSpc>
                <a:spcPct val="90000"/>
              </a:lnSpc>
              <a:buFont typeface="+mj-lt"/>
              <a:buAutoNum type="alphaLcParenR"/>
            </a:pPr>
            <a:r>
              <a:rPr lang="pl-PL" sz="1600" dirty="0" smtClean="0"/>
              <a:t>zasoby </a:t>
            </a:r>
            <a:r>
              <a:rPr lang="pl-PL" sz="1600" dirty="0"/>
              <a:t>węgla organicznego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 smtClean="0"/>
              <a:t>Przykłady środków odbudowy: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/>
              <a:t>Stosowanie w leśnictwie podejścia „blisko naturze” lub „trwała pokrywa leśna”; wprowadzenie rodzimych gatunków </a:t>
            </a:r>
            <a:r>
              <a:rPr lang="pl-PL" sz="1600" dirty="0" smtClean="0"/>
              <a:t>drzew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 smtClean="0"/>
              <a:t>Wspieranie </a:t>
            </a:r>
            <a:r>
              <a:rPr lang="pl-PL" sz="1600" dirty="0"/>
              <a:t>rozwoju rodzimych </a:t>
            </a:r>
            <a:r>
              <a:rPr lang="pl-PL" sz="1600" dirty="0" smtClean="0"/>
              <a:t>starych lasów i </a:t>
            </a:r>
            <a:r>
              <a:rPr lang="pl-PL" sz="1600" dirty="0"/>
              <a:t>dojrzałych drzewostanów (np. poprzez zaniechanie pozyskiwania drewna).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l-PL" sz="18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401870" y="0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u="sng" dirty="0" smtClean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EKOSYSTEMÓW LEŚNYCH</a:t>
            </a:r>
            <a:endParaRPr lang="pl-PL" sz="2200" b="1" u="sng" dirty="0">
              <a:solidFill>
                <a:srgbClr val="006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13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49861" y="132426"/>
            <a:ext cx="3856484" cy="585294"/>
          </a:xfrm>
        </p:spPr>
        <p:txBody>
          <a:bodyPr>
            <a:normAutofit fontScale="90000"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pl-PL" sz="2400" b="1" u="sng" dirty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KRAJOWE</a:t>
            </a:r>
            <a:r>
              <a:rPr lang="pl-PL" sz="1575" b="1" dirty="0" smtClean="0">
                <a:solidFill>
                  <a:srgbClr val="015F51"/>
                </a:solidFill>
                <a:latin typeface="Calibri" panose="020F0502020204030204"/>
              </a:rPr>
              <a:t> </a:t>
            </a:r>
            <a:r>
              <a:rPr lang="pl-PL" sz="2400" b="1" u="sng" dirty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PLANY ODBUDOWY</a:t>
            </a:r>
            <a:r>
              <a:rPr lang="pl-PL" sz="1575" b="1" dirty="0">
                <a:solidFill>
                  <a:srgbClr val="015F51"/>
                </a:solidFill>
                <a:latin typeface="Calibri" panose="020F0502020204030204"/>
              </a:rPr>
              <a:t/>
            </a:r>
            <a:br>
              <a:rPr lang="pl-PL" sz="1575" b="1" dirty="0">
                <a:solidFill>
                  <a:srgbClr val="015F51"/>
                </a:solidFill>
                <a:latin typeface="Calibri" panose="020F0502020204030204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49119" y="915566"/>
            <a:ext cx="5982746" cy="3582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350" b="1" dirty="0"/>
              <a:t>Treść, zakres, format</a:t>
            </a:r>
          </a:p>
          <a:p>
            <a:pPr>
              <a:buFontTx/>
              <a:buChar char="-"/>
            </a:pPr>
            <a:r>
              <a:rPr lang="pl-PL" sz="1350" dirty="0"/>
              <a:t>jednolity </a:t>
            </a:r>
            <a:r>
              <a:rPr lang="pl-PL" sz="1350" b="1" dirty="0"/>
              <a:t>format</a:t>
            </a:r>
            <a:r>
              <a:rPr lang="pl-PL" sz="1350" dirty="0"/>
              <a:t> KPO określi Komisja Europejska</a:t>
            </a:r>
          </a:p>
          <a:p>
            <a:pPr>
              <a:buFontTx/>
              <a:buChar char="-"/>
            </a:pPr>
            <a:r>
              <a:rPr lang="pl-PL" sz="1350" b="1" dirty="0"/>
              <a:t>zakres</a:t>
            </a:r>
            <a:r>
              <a:rPr lang="pl-PL" sz="1350" dirty="0"/>
              <a:t> KPO – wiele elementów, bardzo złożony, szczegółowy, wieloaspektowy – czyli wielotomowy dokument.</a:t>
            </a:r>
          </a:p>
          <a:p>
            <a:pPr>
              <a:buFontTx/>
              <a:buChar char="-"/>
            </a:pPr>
            <a:r>
              <a:rPr lang="pl-PL" sz="1350" b="1" dirty="0"/>
              <a:t>pełna inwentaryzacja</a:t>
            </a:r>
            <a:r>
              <a:rPr lang="pl-PL" sz="1350" dirty="0"/>
              <a:t> wszystkich siedlisk przyrodniczych i gatunków:</a:t>
            </a:r>
          </a:p>
          <a:p>
            <a:pPr>
              <a:buFontTx/>
              <a:buChar char="-"/>
            </a:pPr>
            <a:r>
              <a:rPr lang="pl-PL" sz="1350" b="1" dirty="0"/>
              <a:t>zmapowanie wszystkich siedlisk </a:t>
            </a:r>
            <a:r>
              <a:rPr lang="pl-PL" sz="1350" dirty="0"/>
              <a:t>przyrodniczych - jak określimy areał i lokalizację siedlisk przyrodniczych w dobrym stanie oraz wymagających odbudowy?</a:t>
            </a:r>
          </a:p>
          <a:p>
            <a:pPr>
              <a:buFontTx/>
              <a:buChar char="-"/>
            </a:pPr>
            <a:r>
              <a:rPr lang="pl-PL" sz="1350" dirty="0"/>
              <a:t>jak zdefiniujemy </a:t>
            </a:r>
            <a:r>
              <a:rPr lang="pl-PL" sz="1350" b="1" dirty="0"/>
              <a:t>właściwy obszar odniesienia </a:t>
            </a:r>
            <a:r>
              <a:rPr lang="pl-PL" sz="1350" dirty="0"/>
              <a:t>(dane historyczne, od kiedy wstecz)? </a:t>
            </a:r>
          </a:p>
          <a:p>
            <a:pPr>
              <a:buFontTx/>
              <a:buChar char="-"/>
            </a:pPr>
            <a:r>
              <a:rPr lang="pl-PL" sz="1350" dirty="0"/>
              <a:t>jak zdefiniujemy </a:t>
            </a:r>
            <a:r>
              <a:rPr lang="pl-PL" sz="1350" b="1" dirty="0"/>
              <a:t>wystarczającą jakość siedlisk </a:t>
            </a:r>
            <a:r>
              <a:rPr lang="pl-PL" sz="1350" dirty="0"/>
              <a:t>i </a:t>
            </a:r>
            <a:r>
              <a:rPr lang="pl-PL" sz="1350" b="1" dirty="0"/>
              <a:t>wystarczającą wielkość siedlisk gatunków, </a:t>
            </a:r>
            <a:r>
              <a:rPr lang="pl-PL" sz="1350" dirty="0"/>
              <a:t>jak określimy </a:t>
            </a:r>
            <a:r>
              <a:rPr lang="pl-PL" sz="1350" b="1" dirty="0"/>
              <a:t>areał i lokalizację </a:t>
            </a:r>
            <a:r>
              <a:rPr lang="pl-PL" sz="1350" dirty="0"/>
              <a:t>ekosystemów leśnych wymagających odbudowy („aż do osiągnięcia zadowalających poziomów”)?</a:t>
            </a:r>
          </a:p>
          <a:p>
            <a:pPr>
              <a:buFontTx/>
              <a:buChar char="-"/>
            </a:pPr>
            <a:r>
              <a:rPr lang="pl-PL" sz="1350" dirty="0" smtClean="0"/>
              <a:t>wszystkie </a:t>
            </a:r>
            <a:r>
              <a:rPr lang="pl-PL" sz="1350" dirty="0"/>
              <a:t>elementy KPO będą podlegać </a:t>
            </a:r>
            <a:r>
              <a:rPr lang="pl-PL" sz="1350" b="1" dirty="0"/>
              <a:t>uzgodnieniu</a:t>
            </a:r>
            <a:r>
              <a:rPr lang="pl-PL" sz="1350" dirty="0"/>
              <a:t> z Komisją Europejską. </a:t>
            </a:r>
          </a:p>
          <a:p>
            <a:pPr>
              <a:buFontTx/>
              <a:buChar char="-"/>
            </a:pPr>
            <a:endParaRPr lang="pl-PL" sz="1350" dirty="0">
              <a:solidFill>
                <a:srgbClr val="3A6962"/>
              </a:solidFill>
            </a:endParaRPr>
          </a:p>
          <a:p>
            <a:pPr>
              <a:buFontTx/>
              <a:buChar char="-"/>
            </a:pPr>
            <a:endParaRPr lang="pl-PL" sz="1350" dirty="0">
              <a:solidFill>
                <a:srgbClr val="3A6962"/>
              </a:solidFill>
            </a:endParaRPr>
          </a:p>
          <a:p>
            <a:endParaRPr lang="pl-PL" sz="135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6291381" y="717720"/>
            <a:ext cx="2815421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350" b="1" dirty="0"/>
              <a:t>Harmonogram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350" dirty="0"/>
              <a:t>24 miesiące - przedłożenie KE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350" dirty="0"/>
              <a:t>6 miesięcy – uwagi KE dla </a:t>
            </a:r>
            <a:r>
              <a:rPr lang="pl-PL" sz="1350" dirty="0" err="1"/>
              <a:t>p.czł</a:t>
            </a:r>
            <a:r>
              <a:rPr lang="pl-PL" sz="135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350" dirty="0"/>
              <a:t>6 miesięcy - opracowanie, publikacja i przedłożenie KE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350" dirty="0"/>
          </a:p>
          <a:p>
            <a:pPr>
              <a:buFont typeface="Wingdings" panose="05000000000000000000" pitchFamily="2" charset="2"/>
              <a:buChar char="q"/>
            </a:pPr>
            <a:r>
              <a:rPr lang="pl-PL" sz="1350" dirty="0"/>
              <a:t>co najmniej raz na 10 lat – przegląd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350" dirty="0"/>
              <a:t>6 miesięcy – przedłożenie aktualizacji w odpowiedzi na żądanie KE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16419" y="595160"/>
            <a:ext cx="8511162" cy="4575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50"/>
              </a:spcBef>
              <a:spcAft>
                <a:spcPts val="150"/>
              </a:spcAft>
            </a:pPr>
            <a:endParaRPr lang="pl-PL" sz="1500" b="1" dirty="0">
              <a:solidFill>
                <a:srgbClr val="015F51"/>
              </a:solidFill>
              <a:latin typeface="Calibri" panose="020F0502020204030204"/>
            </a:endParaRPr>
          </a:p>
        </p:txBody>
      </p:sp>
      <p:sp>
        <p:nvSpPr>
          <p:cNvPr id="8" name="Symbol zastępczy numeru slajdu 4"/>
          <p:cNvSpPr txBox="1">
            <a:spLocks/>
          </p:cNvSpPr>
          <p:nvPr/>
        </p:nvSpPr>
        <p:spPr>
          <a:xfrm>
            <a:off x="7906345" y="4725125"/>
            <a:ext cx="671077" cy="24514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6">
              <a:defRPr/>
            </a:pPr>
            <a:fld id="{2136BB9F-F41C-4172-B28A-19863538028F}" type="slidenum">
              <a:rPr lang="pl-PL" sz="1350" b="1">
                <a:solidFill>
                  <a:srgbClr val="015F51"/>
                </a:solidFill>
                <a:latin typeface="Calibri Light" panose="020F0302020204030204"/>
              </a:rPr>
              <a:pPr algn="ctr" defTabSz="914356">
                <a:defRPr/>
              </a:pPr>
              <a:t>27</a:t>
            </a:fld>
            <a:endParaRPr lang="pl-PL" sz="1050" b="1" dirty="0">
              <a:solidFill>
                <a:srgbClr val="015F5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9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328076" y="339502"/>
            <a:ext cx="28083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Rozporządzenie </a:t>
            </a:r>
            <a:r>
              <a:rPr lang="pl-PL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Parlamentu Europejskiego i Rady w sprawie udostępniania na rynku unijnym i wywozu</a:t>
            </a:r>
          </a:p>
          <a:p>
            <a:pPr algn="ctr"/>
            <a:r>
              <a:rPr lang="pl-PL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 Unii niektórych towarów i produktów związanych</a:t>
            </a:r>
            <a:br>
              <a:rPr lang="pl-PL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 wylesianiem i degradacją lasów</a:t>
            </a:r>
          </a:p>
        </p:txBody>
      </p:sp>
      <p:pic>
        <p:nvPicPr>
          <p:cNvPr id="5" name="Obraz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48" y="-900"/>
            <a:ext cx="6228184" cy="514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959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699542"/>
            <a:ext cx="576064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700" dirty="0" smtClean="0"/>
              <a:t>Produkty </a:t>
            </a:r>
            <a:r>
              <a:rPr lang="pl-PL" sz="1700" dirty="0"/>
              <a:t>wykorzystywane w naszych państwach nie mogą przyczyniać się do wyczerpywania zasobów leśnych planety.</a:t>
            </a:r>
            <a:endParaRPr lang="pl-PL" sz="17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700" dirty="0" smtClean="0">
                <a:cs typeface="Calibri Light" panose="020F0302020204030204" pitchFamily="34" charset="0"/>
              </a:rPr>
              <a:t>Dotyczyć </a:t>
            </a:r>
            <a:r>
              <a:rPr lang="pl-PL" sz="1700" dirty="0">
                <a:cs typeface="Calibri Light" panose="020F0302020204030204" pitchFamily="34" charset="0"/>
              </a:rPr>
              <a:t>będzie praktycznie </a:t>
            </a:r>
            <a:r>
              <a:rPr lang="pl-PL" sz="1700" dirty="0" smtClean="0">
                <a:cs typeface="Calibri Light" panose="020F0302020204030204" pitchFamily="34" charset="0"/>
              </a:rPr>
              <a:t>każdego surowca drzewnego </a:t>
            </a:r>
            <a:br>
              <a:rPr lang="pl-PL" sz="1700" dirty="0" smtClean="0">
                <a:cs typeface="Calibri Light" panose="020F0302020204030204" pitchFamily="34" charset="0"/>
              </a:rPr>
            </a:br>
            <a:r>
              <a:rPr lang="pl-PL" sz="1700" dirty="0" smtClean="0">
                <a:cs typeface="Calibri Light" panose="020F0302020204030204" pitchFamily="34" charset="0"/>
              </a:rPr>
              <a:t>i produktów pochodnych</a:t>
            </a:r>
            <a:r>
              <a:rPr lang="pl-PL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l-PL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l-PL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700" dirty="0" smtClean="0">
                <a:cs typeface="Calibri Light" panose="020F0302020204030204" pitchFamily="34" charset="0"/>
              </a:rPr>
              <a:t>Definicje</a:t>
            </a:r>
            <a:r>
              <a:rPr lang="pl-PL" sz="1700" dirty="0">
                <a:cs typeface="Calibri Light" panose="020F0302020204030204" pitchFamily="34" charset="0"/>
              </a:rPr>
              <a:t>: </a:t>
            </a:r>
            <a:r>
              <a:rPr lang="pl-PL" sz="1700" dirty="0" smtClean="0">
                <a:cs typeface="Calibri Light" panose="020F0302020204030204" pitchFamily="34" charset="0"/>
              </a:rPr>
              <a:t>degradacji lasu </a:t>
            </a:r>
            <a:r>
              <a:rPr lang="pl-PL" sz="1700" dirty="0">
                <a:cs typeface="Calibri Light" panose="020F0302020204030204" pitchFamily="34" charset="0"/>
              </a:rPr>
              <a:t>i </a:t>
            </a:r>
            <a:r>
              <a:rPr lang="pl-PL" sz="1700" dirty="0" smtClean="0">
                <a:cs typeface="Calibri Light" panose="020F0302020204030204" pitchFamily="34" charset="0"/>
              </a:rPr>
              <a:t>wylesiania, </a:t>
            </a:r>
            <a:r>
              <a:rPr lang="pl-PL" sz="1700" dirty="0">
                <a:cs typeface="Calibri Light" panose="020F0302020204030204" pitchFamily="34" charset="0"/>
              </a:rPr>
              <a:t>przekształcania ekosystemów </a:t>
            </a:r>
            <a:r>
              <a:rPr lang="pl-PL" sz="1700" dirty="0" smtClean="0">
                <a:cs typeface="Calibri Light" panose="020F0302020204030204" pitchFamily="34" charset="0"/>
              </a:rPr>
              <a:t>– pole do nadinterpretacji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700" dirty="0" smtClean="0">
                <a:cs typeface="Calibri Light" panose="020F0302020204030204" pitchFamily="34" charset="0"/>
              </a:rPr>
              <a:t>Wzrost </a:t>
            </a:r>
            <a:r>
              <a:rPr lang="pl-PL" sz="1700" dirty="0">
                <a:cs typeface="Calibri Light" panose="020F0302020204030204" pitchFamily="34" charset="0"/>
              </a:rPr>
              <a:t>obciążeń administracyjnych i finansowych podmiotów handlowych i instytucji </a:t>
            </a:r>
            <a:r>
              <a:rPr lang="pl-PL" sz="1700" dirty="0" smtClean="0">
                <a:cs typeface="Calibri Light" panose="020F0302020204030204" pitchFamily="34" charset="0"/>
              </a:rPr>
              <a:t>państwowych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700" dirty="0" smtClean="0">
                <a:cs typeface="Calibri Light" panose="020F0302020204030204" pitchFamily="34" charset="0"/>
              </a:rPr>
              <a:t>Zgłaszanie uzasadnionych zastrzeżeń do właściwych organów przez osoby prawne i fizyczne </a:t>
            </a:r>
            <a:endParaRPr lang="pl-PL" sz="1700" dirty="0"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l-PL" sz="1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95486"/>
            <a:ext cx="2448272" cy="212624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55776" y="124059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u="sng" dirty="0" smtClean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ZAKRES, ZNACZENIE</a:t>
            </a:r>
            <a:endParaRPr lang="pl-PL" sz="2200" b="1" u="sng" dirty="0">
              <a:solidFill>
                <a:srgbClr val="006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771800" y="1721567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dirty="0" smtClean="0"/>
              <a:t>OLEJ PALMOWY I JEGO PRZETWORY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dirty="0" smtClean="0"/>
              <a:t>MIĘSO I JEGO PRZETWORY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dirty="0" smtClean="0"/>
              <a:t>KAWA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dirty="0" smtClean="0"/>
              <a:t>KAKAO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dirty="0" smtClean="0"/>
              <a:t>ZBOŻA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dirty="0" smtClean="0"/>
              <a:t>GUMA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508104" y="2578577"/>
            <a:ext cx="3384376" cy="2031325"/>
          </a:xfrm>
          <a:prstGeom prst="rect">
            <a:avLst/>
          </a:prstGeom>
          <a:noFill/>
          <a:ln w="28575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/>
              <a:t>„degradacja lasów” </a:t>
            </a:r>
            <a:endParaRPr lang="pl-PL" sz="1800" b="1" dirty="0" smtClean="0"/>
          </a:p>
          <a:p>
            <a:pPr algn="just"/>
            <a:r>
              <a:rPr lang="pl-PL" sz="1500" dirty="0" smtClean="0"/>
              <a:t>oznacza </a:t>
            </a:r>
            <a:r>
              <a:rPr lang="pl-PL" sz="1500" dirty="0"/>
              <a:t>zmiany strukturalne pokrywy leśnej, które przybierają formę przekształcania naturalnie odnawiających się lasów i lasów pierwotnych </a:t>
            </a:r>
            <a:r>
              <a:rPr lang="pl-PL" sz="1500" dirty="0" smtClean="0"/>
              <a:t>w </a:t>
            </a:r>
            <a:r>
              <a:rPr lang="pl-PL" sz="1500" dirty="0"/>
              <a:t>plantacje leśne i inne grunty zalesione oraz przekształcanie lasów pierwotnych w lasy zasadzone przez człowieka</a:t>
            </a:r>
            <a:r>
              <a:rPr lang="pl-PL" sz="1800" b="1" dirty="0" smtClean="0"/>
              <a:t>.</a:t>
            </a: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xmlns="" val="59999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 txBox="1">
            <a:spLocks/>
          </p:cNvSpPr>
          <p:nvPr/>
        </p:nvSpPr>
        <p:spPr>
          <a:xfrm>
            <a:off x="264161" y="1152291"/>
            <a:ext cx="8352928" cy="3816424"/>
          </a:xfrm>
        </p:spPr>
        <p:txBody>
          <a:bodyPr/>
          <a:lstStyle>
            <a:lvl1pPr marL="342878" indent="-342878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3" indent="-285733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pl-PL" sz="1600" i="1" dirty="0" smtClean="0"/>
              <a:t>Zmiana </a:t>
            </a:r>
            <a:r>
              <a:rPr lang="pl-PL" sz="1600" i="1" dirty="0"/>
              <a:t>rozporządzenia (UE) 2018/841 w sprawie emisji i pochłaniania gazów cieplarnianych w wyniku użytkowania gruntów, zmiany użytkowania gruntów </a:t>
            </a:r>
            <a:r>
              <a:rPr lang="pl-PL" sz="1600" i="1" dirty="0" smtClean="0"/>
              <a:t>i </a:t>
            </a:r>
            <a:r>
              <a:rPr lang="pl-PL" sz="1600" i="1" dirty="0"/>
              <a:t>leśnictwa</a:t>
            </a:r>
            <a:r>
              <a:rPr lang="pl-PL" sz="1600" dirty="0"/>
              <a:t>). </a:t>
            </a:r>
            <a:endParaRPr lang="pl-PL" sz="16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600" i="1" dirty="0" smtClean="0"/>
              <a:t>Rozporządzenie </a:t>
            </a:r>
            <a:r>
              <a:rPr lang="pl-PL" sz="1600" i="1" dirty="0"/>
              <a:t>Parlamentu Europejskiego i Rady w sprawie odbudowy zasobów </a:t>
            </a:r>
            <a:r>
              <a:rPr lang="pl-PL" sz="1600" i="1" dirty="0" smtClean="0"/>
              <a:t>przyrodniczych </a:t>
            </a:r>
            <a:r>
              <a:rPr lang="pl-PL" sz="1600" i="1" dirty="0"/>
              <a:t>COM/2022/304  - Nature </a:t>
            </a:r>
            <a:r>
              <a:rPr lang="pl-PL" sz="1600" i="1" dirty="0" err="1"/>
              <a:t>Restoration</a:t>
            </a:r>
            <a:r>
              <a:rPr lang="pl-PL" sz="1600" i="1" dirty="0"/>
              <a:t> Law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600" i="1" dirty="0">
                <a:cs typeface="Calibri Light" panose="020F0302020204030204" pitchFamily="34" charset="0"/>
              </a:rPr>
              <a:t>Rozporządzenie Parlamentu Europejskiego i Rady w sprawie udostępniania na rynku unijnym i wywozu z Unii niektórych towarów i produktów związanych z wylesianiem i degradacją lasów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i="1" dirty="0">
                <a:cs typeface="Calibri Light" panose="020F0302020204030204" pitchFamily="34" charset="0"/>
              </a:rPr>
              <a:t>Zmiana Dyrektywy w sprawie odnawialnych źródeł energii </a:t>
            </a:r>
            <a:r>
              <a:rPr lang="pl-PL" sz="1600" dirty="0">
                <a:cs typeface="Calibri Light" panose="020F0302020204030204" pitchFamily="34" charset="0"/>
              </a:rPr>
              <a:t>– </a:t>
            </a:r>
            <a:r>
              <a:rPr lang="pl-PL" sz="1600" dirty="0" smtClean="0">
                <a:cs typeface="Calibri Light" panose="020F0302020204030204" pitchFamily="34" charset="0"/>
              </a:rPr>
              <a:t>RED III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70393" y="483518"/>
            <a:ext cx="8892480" cy="6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u="sng" dirty="0">
                <a:solidFill>
                  <a:srgbClr val="006050"/>
                </a:solidFill>
              </a:rPr>
              <a:t>Najważniejsze wnioski </a:t>
            </a:r>
            <a:r>
              <a:rPr lang="pl-PL" sz="2000" u="sng" dirty="0" smtClean="0">
                <a:solidFill>
                  <a:srgbClr val="006050"/>
                </a:solidFill>
              </a:rPr>
              <a:t>legislacyjne dotyczące leśnictwa </a:t>
            </a:r>
            <a:r>
              <a:rPr lang="pl-PL" sz="2000" u="sng" dirty="0">
                <a:solidFill>
                  <a:srgbClr val="006050"/>
                </a:solidFill>
              </a:rPr>
              <a:t>negocjowane w </a:t>
            </a:r>
            <a:r>
              <a:rPr lang="pl-PL" sz="2000" u="sng" dirty="0" smtClean="0">
                <a:solidFill>
                  <a:srgbClr val="006050"/>
                </a:solidFill>
              </a:rPr>
              <a:t>2022 roku</a:t>
            </a:r>
            <a:r>
              <a:rPr lang="pl-PL" sz="2000" u="sng" dirty="0">
                <a:solidFill>
                  <a:srgbClr val="006050"/>
                </a:solidFill>
              </a:rPr>
              <a:t>: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7063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76256" y="1131590"/>
            <a:ext cx="2008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Zmiana Dyrektywy w sprawie odnawialnych źródeł energii – RED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6841"/>
            <a:ext cx="6768752" cy="50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08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6636860" y="1372475"/>
            <a:ext cx="2375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u="sng" dirty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  </a:t>
            </a:r>
            <a:r>
              <a:rPr lang="pl-PL" sz="2400" b="1" u="sng" dirty="0" smtClean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</a:t>
            </a:r>
            <a:endParaRPr lang="pl-PL" sz="2400" b="1" dirty="0">
              <a:cs typeface="Calibri Light" panose="020F030202020403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441272" y="1989919"/>
            <a:ext cx="372641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15 lipca 2021 – publikacja propozycji zmiany Dyrektywy przez KE</a:t>
            </a:r>
            <a:endParaRPr lang="pl-PL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29 czerwca 2022 – podejście ogólne przyjęte przez Radę</a:t>
            </a:r>
            <a:endParaRPr lang="pl-PL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 września 2022 – głosowanie w Parlamencie, przyjęcie Rezolucji w sprawie OZE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Trwają rozmowy trójstronne między PE, KE i Radą UE</a:t>
            </a:r>
            <a:endParaRPr lang="pl-PL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79512" y="1275606"/>
            <a:ext cx="45720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 smtClean="0"/>
              <a:t>Dyrektywa ustanawia </a:t>
            </a:r>
            <a:r>
              <a:rPr lang="pl-PL" sz="1600" dirty="0"/>
              <a:t>nowy cel na 2030 r. polegający na wykorzystaniu  </a:t>
            </a:r>
            <a:r>
              <a:rPr lang="pl-PL" sz="1600" dirty="0" smtClean="0"/>
              <a:t>40</a:t>
            </a:r>
            <a:r>
              <a:rPr lang="pl-PL" sz="1600" dirty="0"/>
              <a:t>%  </a:t>
            </a:r>
            <a:r>
              <a:rPr lang="pl-PL" sz="1600" dirty="0" smtClean="0"/>
              <a:t>(</a:t>
            </a:r>
            <a:r>
              <a:rPr lang="pl-PL" sz="1600" dirty="0"/>
              <a:t>z 32%)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energii </a:t>
            </a:r>
            <a:r>
              <a:rPr lang="pl-PL" sz="1600" dirty="0"/>
              <a:t>ze źródeł odnawialnych do 2030 r. </a:t>
            </a:r>
            <a:endParaRPr lang="pl-PL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cs typeface="Calibri Light" panose="020F0302020204030204" pitchFamily="34" charset="0"/>
              </a:rPr>
              <a:t>Zaostrzenie kryteriów zrównoważonego </a:t>
            </a:r>
            <a:r>
              <a:rPr lang="pl-PL" sz="1600" dirty="0" smtClean="0">
                <a:cs typeface="Calibri Light" panose="020F0302020204030204" pitchFamily="34" charset="0"/>
              </a:rPr>
              <a:t/>
            </a:r>
            <a:br>
              <a:rPr lang="pl-PL" sz="1600" dirty="0" smtClean="0">
                <a:cs typeface="Calibri Light" panose="020F0302020204030204" pitchFamily="34" charset="0"/>
              </a:rPr>
            </a:br>
            <a:r>
              <a:rPr lang="pl-PL" sz="1600" dirty="0" smtClean="0">
                <a:cs typeface="Calibri Light" panose="020F0302020204030204" pitchFamily="34" charset="0"/>
              </a:rPr>
              <a:t>rozwoju w </a:t>
            </a:r>
            <a:r>
              <a:rPr lang="pl-PL" sz="1600" dirty="0">
                <a:cs typeface="Calibri Light" panose="020F0302020204030204" pitchFamily="34" charset="0"/>
              </a:rPr>
              <a:t>zakresie bioenergii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cs typeface="Calibri Light" panose="020F0302020204030204" pitchFamily="34" charset="0"/>
              </a:rPr>
              <a:t>Propozycja podziału na </a:t>
            </a:r>
            <a:r>
              <a:rPr lang="pl-PL" sz="1600" b="1" dirty="0">
                <a:cs typeface="Calibri Light" panose="020F0302020204030204" pitchFamily="34" charset="0"/>
              </a:rPr>
              <a:t>biomasę</a:t>
            </a:r>
            <a:r>
              <a:rPr lang="pl-PL" sz="1600" dirty="0">
                <a:cs typeface="Calibri Light" panose="020F0302020204030204" pitchFamily="34" charset="0"/>
              </a:rPr>
              <a:t> </a:t>
            </a:r>
            <a:r>
              <a:rPr lang="pl-PL" sz="1600" b="1" dirty="0">
                <a:cs typeface="Calibri Light" panose="020F0302020204030204" pitchFamily="34" charset="0"/>
              </a:rPr>
              <a:t>pierwotną</a:t>
            </a:r>
            <a:r>
              <a:rPr lang="pl-PL" sz="1600" dirty="0">
                <a:cs typeface="Calibri Light" panose="020F0302020204030204" pitchFamily="34" charset="0"/>
              </a:rPr>
              <a:t> (biomasa pozyskiwana bezpośrednio z lasu) </a:t>
            </a:r>
            <a:r>
              <a:rPr lang="pl-PL" sz="1600" dirty="0" smtClean="0">
                <a:cs typeface="Calibri Light" panose="020F0302020204030204" pitchFamily="34" charset="0"/>
              </a:rPr>
              <a:t/>
            </a:r>
            <a:br>
              <a:rPr lang="pl-PL" sz="1600" dirty="0" smtClean="0">
                <a:cs typeface="Calibri Light" panose="020F0302020204030204" pitchFamily="34" charset="0"/>
              </a:rPr>
            </a:br>
            <a:r>
              <a:rPr lang="pl-PL" sz="1600" dirty="0" smtClean="0">
                <a:cs typeface="Calibri Light" panose="020F0302020204030204" pitchFamily="34" charset="0"/>
              </a:rPr>
              <a:t>i </a:t>
            </a:r>
            <a:r>
              <a:rPr lang="pl-PL" sz="1600" b="1" dirty="0">
                <a:cs typeface="Calibri Light" panose="020F0302020204030204" pitchFamily="34" charset="0"/>
              </a:rPr>
              <a:t>wtórną</a:t>
            </a:r>
            <a:r>
              <a:rPr lang="pl-PL" sz="1600" dirty="0">
                <a:cs typeface="Calibri Light" panose="020F0302020204030204" pitchFamily="34" charset="0"/>
              </a:rPr>
              <a:t> (pozostałości poprodukcyjne oraz drewno </a:t>
            </a:r>
            <a:r>
              <a:rPr lang="pl-PL" sz="1600" dirty="0" smtClean="0">
                <a:cs typeface="Calibri Light" panose="020F0302020204030204" pitchFamily="34" charset="0"/>
              </a:rPr>
              <a:t>pokonsumpcyjne)</a:t>
            </a:r>
            <a:endParaRPr lang="pl-PL" sz="1600" dirty="0"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cs typeface="Calibri Light" panose="020F0302020204030204" pitchFamily="34" charset="0"/>
              </a:rPr>
              <a:t> </a:t>
            </a:r>
            <a:r>
              <a:rPr lang="pl-PL" sz="1600" b="1" dirty="0">
                <a:cs typeface="Calibri Light" panose="020F0302020204030204" pitchFamily="34" charset="0"/>
              </a:rPr>
              <a:t>Spalanie biomasy pierwotnej – </a:t>
            </a:r>
            <a:r>
              <a:rPr lang="pl-PL" sz="1600" dirty="0">
                <a:cs typeface="Calibri Light" panose="020F0302020204030204" pitchFamily="34" charset="0"/>
              </a:rPr>
              <a:t>nie </a:t>
            </a:r>
            <a:r>
              <a:rPr lang="pl-PL" sz="1600" dirty="0" smtClean="0">
                <a:cs typeface="Calibri Light" panose="020F0302020204030204" pitchFamily="34" charset="0"/>
              </a:rPr>
              <a:t>wlicza się </a:t>
            </a:r>
            <a:br>
              <a:rPr lang="pl-PL" sz="1600" dirty="0" smtClean="0">
                <a:cs typeface="Calibri Light" panose="020F0302020204030204" pitchFamily="34" charset="0"/>
              </a:rPr>
            </a:br>
            <a:r>
              <a:rPr lang="pl-PL" sz="1600" dirty="0" smtClean="0">
                <a:cs typeface="Calibri Light" panose="020F0302020204030204" pitchFamily="34" charset="0"/>
              </a:rPr>
              <a:t> do celu w zakresie OZE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47564" y="646297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rgbClr val="006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ZAKRES, ZNACZENIE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78527" y="-101256"/>
            <a:ext cx="1608738" cy="20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59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123728" y="96379"/>
            <a:ext cx="7020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u="sng" dirty="0" smtClean="0">
                <a:latin typeface="+mn-lt"/>
                <a:cs typeface="Calibri Light" panose="020F0302020204030204" pitchFamily="34" charset="0"/>
              </a:rPr>
              <a:t>MOŻLIWE  KONSEKWENCJE WDRAŻANIA UNIJNYCH LEGISLACJI</a:t>
            </a:r>
            <a:endParaRPr lang="pl-P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516216" y="4204665"/>
            <a:ext cx="226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500" dirty="0" smtClean="0">
                <a:cs typeface="Arial" panose="020B0604020202020204" pitchFamily="34" charset="0"/>
              </a:rPr>
              <a:t>Konsekwencje dla przemysłu drzewnego</a:t>
            </a:r>
            <a:endParaRPr lang="pl-PL" sz="1500" dirty="0"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6025" y="521269"/>
            <a:ext cx="2114213" cy="147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pole tekstowe 13"/>
          <p:cNvSpPr txBox="1"/>
          <p:nvPr/>
        </p:nvSpPr>
        <p:spPr>
          <a:xfrm>
            <a:off x="5824785" y="1998277"/>
            <a:ext cx="31804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>
                <a:cs typeface="Arial" panose="020B0604020202020204" pitchFamily="34" charset="0"/>
              </a:rPr>
              <a:t>Import surowca drzewnego spoza </a:t>
            </a:r>
            <a:r>
              <a:rPr lang="pl-PL" sz="1500" dirty="0" smtClean="0">
                <a:cs typeface="Arial" panose="020B0604020202020204" pitchFamily="34" charset="0"/>
              </a:rPr>
              <a:t>UE </a:t>
            </a:r>
            <a:br>
              <a:rPr lang="pl-PL" sz="1500" dirty="0" smtClean="0">
                <a:cs typeface="Arial" panose="020B0604020202020204" pitchFamily="34" charset="0"/>
              </a:rPr>
            </a:br>
            <a:r>
              <a:rPr lang="pl-PL" sz="1500" dirty="0" smtClean="0">
                <a:cs typeface="Arial" panose="020B0604020202020204" pitchFamily="34" charset="0"/>
              </a:rPr>
              <a:t>i wzrost emisji CO2</a:t>
            </a:r>
            <a:endParaRPr lang="pl-PL" sz="1500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265" y="2645205"/>
            <a:ext cx="2240978" cy="160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440525" y="4204665"/>
            <a:ext cx="1997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 smtClean="0">
                <a:cs typeface="Arial" panose="020B0604020202020204" pitchFamily="34" charset="0"/>
              </a:rPr>
              <a:t>Zastępowanie </a:t>
            </a:r>
            <a:r>
              <a:rPr lang="pl-PL" sz="1500" dirty="0">
                <a:cs typeface="Arial" panose="020B0604020202020204" pitchFamily="34" charset="0"/>
              </a:rPr>
              <a:t>drewna </a:t>
            </a:r>
            <a:r>
              <a:rPr lang="pl-PL" sz="1500" dirty="0" smtClean="0">
                <a:cs typeface="Arial" panose="020B0604020202020204" pitchFamily="34" charset="0"/>
              </a:rPr>
              <a:t/>
            </a:r>
            <a:br>
              <a:rPr lang="pl-PL" sz="1500" dirty="0" smtClean="0">
                <a:cs typeface="Arial" panose="020B0604020202020204" pitchFamily="34" charset="0"/>
              </a:rPr>
            </a:br>
            <a:r>
              <a:rPr lang="pl-PL" sz="1500" dirty="0" smtClean="0">
                <a:cs typeface="Arial" panose="020B0604020202020204" pitchFamily="34" charset="0"/>
              </a:rPr>
              <a:t>innymi </a:t>
            </a:r>
            <a:r>
              <a:rPr lang="pl-PL" sz="1500" dirty="0">
                <a:cs typeface="Arial" panose="020B0604020202020204" pitchFamily="34" charset="0"/>
              </a:rPr>
              <a:t>surowcami</a:t>
            </a:r>
            <a:endParaRPr lang="pl-PL" sz="1500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8994" y="2743611"/>
            <a:ext cx="2848208" cy="158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pole tekstowe 17"/>
          <p:cNvSpPr txBox="1"/>
          <p:nvPr/>
        </p:nvSpPr>
        <p:spPr>
          <a:xfrm>
            <a:off x="2938551" y="4296998"/>
            <a:ext cx="2852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pl-PL" sz="1500" dirty="0">
                <a:cs typeface="Arial" panose="020B0604020202020204" pitchFamily="34" charset="0"/>
              </a:rPr>
              <a:t>Ryzyko wielkoobszarowego zamierania </a:t>
            </a:r>
            <a:r>
              <a:rPr lang="pl-PL" sz="1500" dirty="0" smtClean="0">
                <a:cs typeface="Arial" panose="020B0604020202020204" pitchFamily="34" charset="0"/>
              </a:rPr>
              <a:t>lasu</a:t>
            </a:r>
            <a:endParaRPr lang="pl-PL" sz="1500" dirty="0">
              <a:cs typeface="Arial" panose="020B0604020202020204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023" y="543913"/>
            <a:ext cx="2491237" cy="127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ole tekstowe 19"/>
          <p:cNvSpPr txBox="1"/>
          <p:nvPr/>
        </p:nvSpPr>
        <p:spPr>
          <a:xfrm>
            <a:off x="-32108" y="1777556"/>
            <a:ext cx="2775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 smtClean="0"/>
              <a:t>Zaniechanie </a:t>
            </a:r>
            <a:r>
              <a:rPr lang="pl-PL" sz="1500" dirty="0"/>
              <a:t>pozyskania w celu podniesienia pochłaniania w sektorze </a:t>
            </a:r>
            <a:r>
              <a:rPr lang="pl-PL" sz="1500" dirty="0" smtClean="0"/>
              <a:t>LULUCF</a:t>
            </a:r>
            <a:endParaRPr lang="pl-PL" sz="1500" dirty="0"/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8500" y="659598"/>
            <a:ext cx="2010748" cy="144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pole tekstowe 22"/>
          <p:cNvSpPr txBox="1"/>
          <p:nvPr/>
        </p:nvSpPr>
        <p:spPr>
          <a:xfrm>
            <a:off x="2952934" y="2049876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/>
              <a:t>Dogmatyczne podejście do </a:t>
            </a:r>
            <a:r>
              <a:rPr lang="pl-PL" sz="1500" dirty="0" smtClean="0"/>
              <a:t>użytkowania (zręby zupełne)</a:t>
            </a:r>
            <a:endParaRPr lang="pl-PL" sz="1500" dirty="0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8273" y="2645205"/>
            <a:ext cx="2456129" cy="1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13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323528" y="915566"/>
            <a:ext cx="796119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u="sng" dirty="0">
                <a:latin typeface="+mn-lt"/>
                <a:cs typeface="Calibri Light" panose="020F0302020204030204" pitchFamily="34" charset="0"/>
              </a:rPr>
              <a:t>Kolejne rozporządzenia do negocjacji</a:t>
            </a:r>
            <a:r>
              <a:rPr lang="pl-PL" sz="2400" b="1" u="sng" dirty="0" smtClean="0">
                <a:latin typeface="+mn-lt"/>
                <a:cs typeface="Calibri Light" panose="020F0302020204030204" pitchFamily="34" charset="0"/>
              </a:rPr>
              <a:t>:</a:t>
            </a:r>
          </a:p>
          <a:p>
            <a:endParaRPr lang="pl-PL" sz="2000" b="1" i="1" u="sng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700" i="1" dirty="0" smtClean="0">
                <a:solidFill>
                  <a:schemeClr val="tx1"/>
                </a:solidFill>
              </a:rPr>
              <a:t>Projekt </a:t>
            </a:r>
            <a:r>
              <a:rPr lang="pl-PL" sz="1700" i="1" dirty="0">
                <a:solidFill>
                  <a:schemeClr val="tx1"/>
                </a:solidFill>
              </a:rPr>
              <a:t>rozporządzenia Parlamentu Europejskiego i Rady w sprawie zrównoważonego stosowania środków ochrony roślin i w sprawie zmiany rozporządzenia (UE) 2021/2115</a:t>
            </a:r>
            <a:r>
              <a:rPr lang="pl-PL" sz="1700" i="1" dirty="0" smtClean="0">
                <a:solidFill>
                  <a:schemeClr val="tx1"/>
                </a:solidFill>
              </a:rPr>
              <a:t>     </a:t>
            </a:r>
            <a:br>
              <a:rPr lang="pl-PL" sz="1700" i="1" dirty="0" smtClean="0">
                <a:solidFill>
                  <a:schemeClr val="tx1"/>
                </a:solidFill>
              </a:rPr>
            </a:br>
            <a:endParaRPr lang="pl-PL" sz="17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700" i="1" dirty="0">
                <a:solidFill>
                  <a:schemeClr val="tx1"/>
                </a:solidFill>
              </a:rPr>
              <a:t>Nowe unijne ramy monitorowania lasów i plany </a:t>
            </a:r>
            <a:r>
              <a:rPr lang="pl-PL" sz="1700" i="1" dirty="0" smtClean="0">
                <a:solidFill>
                  <a:schemeClr val="tx1"/>
                </a:solidFill>
              </a:rPr>
              <a:t>strategiczne</a:t>
            </a:r>
          </a:p>
          <a:p>
            <a:endParaRPr lang="pl-PL" sz="17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700" i="1" dirty="0" smtClean="0">
                <a:solidFill>
                  <a:schemeClr val="tx1"/>
                </a:solidFill>
              </a:rPr>
              <a:t>Projekt rozporządzenia </a:t>
            </a:r>
            <a:r>
              <a:rPr lang="pl-PL" sz="1700" i="1" dirty="0">
                <a:solidFill>
                  <a:schemeClr val="tx1"/>
                </a:solidFill>
              </a:rPr>
              <a:t>ustanawiającego unijne ramy certyfikacji </a:t>
            </a:r>
            <a:r>
              <a:rPr lang="pl-PL" sz="1700" i="1" dirty="0" smtClean="0">
                <a:solidFill>
                  <a:schemeClr val="tx1"/>
                </a:solidFill>
              </a:rPr>
              <a:t>pochłaniania </a:t>
            </a:r>
            <a:r>
              <a:rPr lang="pl-PL" sz="1700" i="1" dirty="0">
                <a:solidFill>
                  <a:schemeClr val="tx1"/>
                </a:solidFill>
              </a:rPr>
              <a:t>dwutlenku </a:t>
            </a:r>
            <a:r>
              <a:rPr lang="pl-PL" sz="1700" i="1" dirty="0" smtClean="0">
                <a:solidFill>
                  <a:schemeClr val="tx1"/>
                </a:solidFill>
              </a:rPr>
              <a:t>węgla</a:t>
            </a:r>
            <a:br>
              <a:rPr lang="pl-PL" sz="1700" i="1" dirty="0" smtClean="0">
                <a:solidFill>
                  <a:schemeClr val="tx1"/>
                </a:solidFill>
              </a:rPr>
            </a:br>
            <a:endParaRPr lang="pl-PL" sz="1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35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ymbol zastępczy tekstu 2">
            <a:extLst>
              <a:ext uri="{FF2B5EF4-FFF2-40B4-BE49-F238E27FC236}">
                <a16:creationId xmlns:a16="http://schemas.microsoft.com/office/drawing/2014/main" xmlns="" id="{62F26E12-639A-461C-A878-4FAAE73E9C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596" y="1240041"/>
            <a:ext cx="4084395" cy="3200179"/>
          </a:xfrm>
        </p:spPr>
        <p:txBody>
          <a:bodyPr/>
          <a:lstStyle/>
          <a:p>
            <a:pPr marL="272125" indent="-272125"/>
            <a:endParaRPr lang="pl-PL" sz="1270" dirty="0">
              <a:latin typeface="+mj-lt"/>
              <a:cs typeface="+mn-cs"/>
            </a:endParaRPr>
          </a:p>
          <a:p>
            <a:pPr algn="just">
              <a:spcBef>
                <a:spcPts val="952"/>
              </a:spcBef>
              <a:spcAft>
                <a:spcPts val="952"/>
              </a:spcAft>
              <a:buFont typeface="Wingdings" panose="05000000000000000000" pitchFamily="2" charset="2"/>
              <a:buChar char="ü"/>
            </a:pPr>
            <a:r>
              <a:rPr lang="pl-PL" sz="1270" b="1" dirty="0">
                <a:latin typeface="+mj-lt"/>
                <a:cs typeface="+mn-cs"/>
              </a:rPr>
              <a:t>komplementarne i kompleksowe </a:t>
            </a:r>
            <a:r>
              <a:rPr lang="pl-PL" sz="1270" dirty="0">
                <a:latin typeface="+mj-lt"/>
                <a:cs typeface="+mn-cs"/>
              </a:rPr>
              <a:t>działania </a:t>
            </a:r>
            <a:r>
              <a:rPr lang="pl-PL" sz="1270" dirty="0" smtClean="0">
                <a:latin typeface="+mj-lt"/>
                <a:cs typeface="+mn-cs"/>
              </a:rPr>
              <a:t>w </a:t>
            </a:r>
            <a:r>
              <a:rPr lang="pl-PL" sz="1270" dirty="0">
                <a:latin typeface="+mj-lt"/>
                <a:cs typeface="+mn-cs"/>
              </a:rPr>
              <a:t>różnych obszarach działalności Lasów Państwowych – </a:t>
            </a:r>
            <a:r>
              <a:rPr lang="pl-PL" sz="1270" b="1" dirty="0">
                <a:latin typeface="+mj-lt"/>
                <a:cs typeface="+mn-cs"/>
              </a:rPr>
              <a:t>produkcji, transporcie oraz infrastrukturze</a:t>
            </a:r>
          </a:p>
          <a:p>
            <a:pPr algn="just">
              <a:spcBef>
                <a:spcPts val="952"/>
              </a:spcBef>
              <a:spcAft>
                <a:spcPts val="952"/>
              </a:spcAft>
              <a:buFont typeface="Wingdings" panose="05000000000000000000" pitchFamily="2" charset="2"/>
              <a:buChar char="ü"/>
            </a:pPr>
            <a:r>
              <a:rPr lang="pl-PL" sz="1270" dirty="0">
                <a:latin typeface="+mj-lt"/>
                <a:cs typeface="+mn-cs"/>
              </a:rPr>
              <a:t>przemyślana i spójna strategia, która </a:t>
            </a:r>
            <a:r>
              <a:rPr lang="pl-PL" sz="1270" dirty="0" smtClean="0">
                <a:latin typeface="+mj-lt"/>
                <a:cs typeface="+mn-cs"/>
              </a:rPr>
              <a:t/>
            </a:r>
            <a:br>
              <a:rPr lang="pl-PL" sz="1270" dirty="0" smtClean="0">
                <a:latin typeface="+mj-lt"/>
                <a:cs typeface="+mn-cs"/>
              </a:rPr>
            </a:br>
            <a:r>
              <a:rPr lang="pl-PL" sz="1270" dirty="0" smtClean="0">
                <a:latin typeface="+mj-lt"/>
                <a:cs typeface="+mn-cs"/>
              </a:rPr>
              <a:t>w </a:t>
            </a:r>
            <a:r>
              <a:rPr lang="pl-PL" sz="1270" dirty="0">
                <a:latin typeface="+mj-lt"/>
                <a:cs typeface="+mn-cs"/>
              </a:rPr>
              <a:t>perspektywie długofalowej pozwoli na zwiększenie bezpieczeństwa energetycznego i osiągnięcie samowystarczalności energetycznej LP, zapewniając jednocześnie osiągnięcie neutralności emisyjnej</a:t>
            </a:r>
          </a:p>
          <a:p>
            <a:pPr algn="just">
              <a:spcBef>
                <a:spcPts val="952"/>
              </a:spcBef>
              <a:spcAft>
                <a:spcPts val="952"/>
              </a:spcAft>
              <a:buFont typeface="Wingdings" panose="05000000000000000000" pitchFamily="2" charset="2"/>
              <a:buChar char="ü"/>
            </a:pPr>
            <a:r>
              <a:rPr lang="pl-PL" sz="1270" dirty="0">
                <a:latin typeface="+mj-lt"/>
                <a:cs typeface="+mn-cs"/>
              </a:rPr>
              <a:t>inicjatywy wspierające zieloną transformację polskiej gospodarki w dążeniu do modelu </a:t>
            </a:r>
            <a:r>
              <a:rPr lang="pl-PL" sz="1270" dirty="0" smtClean="0">
                <a:latin typeface="+mj-lt"/>
                <a:cs typeface="+mn-cs"/>
              </a:rPr>
              <a:t>niskoemisyjnego</a:t>
            </a:r>
            <a:endParaRPr lang="pl-PL" dirty="0"/>
          </a:p>
        </p:txBody>
      </p:sp>
      <p:sp>
        <p:nvSpPr>
          <p:cNvPr id="61" name="Tytuł 1">
            <a:extLst>
              <a:ext uri="{FF2B5EF4-FFF2-40B4-BE49-F238E27FC236}">
                <a16:creationId xmlns:a16="http://schemas.microsoft.com/office/drawing/2014/main" xmlns="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45" y="638436"/>
            <a:ext cx="8333179" cy="571972"/>
          </a:xfrm>
          <a:prstGeom prst="rect">
            <a:avLst/>
          </a:prstGeom>
        </p:spPr>
        <p:txBody>
          <a:bodyPr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6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222" dirty="0"/>
              <a:t>DZIAŁANIA LP W RAMACH TRANSFORMACJI ENERGETYCZNEJ – I OCHRONY KLIMATU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003908" y="3306439"/>
            <a:ext cx="2057258" cy="56995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70" b="1" dirty="0"/>
              <a:t>Modernizacja energetyczna budynków PGL LP</a:t>
            </a:r>
            <a:endParaRPr lang="pl-PL" sz="1270" dirty="0"/>
          </a:p>
        </p:txBody>
      </p:sp>
      <p:sp>
        <p:nvSpPr>
          <p:cNvPr id="7" name="Prostokąt zaokrąglony 6"/>
          <p:cNvSpPr/>
          <p:nvPr/>
        </p:nvSpPr>
        <p:spPr>
          <a:xfrm>
            <a:off x="7329073" y="2840130"/>
            <a:ext cx="1654963" cy="571461"/>
          </a:xfrm>
          <a:prstGeom prst="roundRect">
            <a:avLst/>
          </a:prstGeom>
          <a:solidFill>
            <a:srgbClr val="006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87" b="1" dirty="0"/>
              <a:t>Las Energii</a:t>
            </a:r>
            <a:endParaRPr lang="pl-PL" sz="1587" dirty="0"/>
          </a:p>
        </p:txBody>
      </p:sp>
      <p:sp>
        <p:nvSpPr>
          <p:cNvPr id="8" name="Prostokąt zaokrąglony 7"/>
          <p:cNvSpPr/>
          <p:nvPr/>
        </p:nvSpPr>
        <p:spPr>
          <a:xfrm>
            <a:off x="6834983" y="3970193"/>
            <a:ext cx="1988409" cy="57146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87" b="1" dirty="0"/>
              <a:t>Lasy Węglowe </a:t>
            </a:r>
            <a:endParaRPr lang="pl-PL" sz="1587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5AD4B52-8FD4-7FC6-1B26-37567F38D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493685"/>
            <a:ext cx="1584176" cy="152947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130" y="-669"/>
            <a:ext cx="223742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30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24019" y="266470"/>
            <a:ext cx="468052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Lasy Węglowe </a:t>
            </a:r>
            <a:endParaRPr lang="pl-PL" sz="2000" b="1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05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219976"/>
            <a:ext cx="734331" cy="4822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8" name="Sześciokąt 7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9" name="Sześciokąt 8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2022-2035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087128" y="1446441"/>
            <a:ext cx="149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projektu: </a:t>
            </a:r>
          </a:p>
          <a:p>
            <a:pPr algn="ctr"/>
            <a:r>
              <a:rPr lang="pl-PL" sz="1400" dirty="0" smtClean="0"/>
              <a:t>398 824 770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786" y="461100"/>
            <a:ext cx="373811" cy="30924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3223" y="1823601"/>
            <a:ext cx="302012" cy="292119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80853" y="822049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Cele projektu: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Zwiększenie dodatkowego pochłaniania CO</a:t>
            </a:r>
            <a:r>
              <a:rPr lang="pl-PL" sz="1200" baseline="-25000" dirty="0" smtClean="0"/>
              <a:t>2 </a:t>
            </a:r>
            <a:r>
              <a:rPr lang="pl-PL" sz="1200" dirty="0" smtClean="0"/>
              <a:t>przez lasy.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Zbadanie możliwości realizacji działań we wszystkich nadleśnictwach.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Oszacowanie dodatkowego pochłaniania </a:t>
            </a:r>
            <a:r>
              <a:rPr lang="pl-PL" sz="1200" dirty="0" smtClean="0">
                <a:solidFill>
                  <a:prstClr val="black"/>
                </a:solidFill>
              </a:rPr>
              <a:t>CO</a:t>
            </a:r>
            <a:r>
              <a:rPr lang="pl-PL" sz="1200" baseline="-25000" dirty="0" smtClean="0">
                <a:solidFill>
                  <a:prstClr val="black"/>
                </a:solidFill>
              </a:rPr>
              <a:t>2</a:t>
            </a:r>
            <a:r>
              <a:rPr lang="pl-PL" sz="1200" dirty="0" smtClean="0">
                <a:solidFill>
                  <a:prstClr val="black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Uzyskanie certyfikatu i sprzedaż kredytów węglowych.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Obliczanie śladu węglowego dla całego PGL LP. </a:t>
            </a:r>
            <a:endParaRPr lang="pl-PL" sz="1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1200" dirty="0" smtClean="0"/>
          </a:p>
          <a:p>
            <a:endParaRPr lang="pl-PL" sz="1200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01964" y="2505888"/>
            <a:ext cx="2475740" cy="1856805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17123" y="2499479"/>
            <a:ext cx="2479578" cy="1865786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4572000" y="2677692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Działania: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Opracowanie wytycznych w zakresie doboru do projektu.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Wybór powierzchni objętych działaniami dodatkowymi </a:t>
            </a:r>
            <a:br>
              <a:rPr lang="pl-PL" sz="1200" dirty="0" smtClean="0"/>
            </a:br>
            <a:r>
              <a:rPr lang="pl-PL" sz="1200" dirty="0" smtClean="0"/>
              <a:t>i ich realizacja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Opracowanie koncepcji platformy do udostępniania kredytów węglowych na dobrowolnym rynku handlu emisjami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Badania naukowe nad doskonaleniem metod kalkulacji kredytów węglowych. </a:t>
            </a:r>
            <a:endParaRPr lang="pl-PL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77236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71051" y="15556"/>
            <a:ext cx="580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opracowania w planach urządzania lasu zadań ochronnych dla obszarów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gruntach będących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zarządzie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124586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programu: </a:t>
            </a:r>
          </a:p>
          <a:p>
            <a:pPr algn="ctr"/>
            <a:r>
              <a:rPr lang="pl-PL" sz="1400" dirty="0" smtClean="0"/>
              <a:t>10 000 000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2023-2025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443" y="465825"/>
            <a:ext cx="362386" cy="29979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8197" y="1786969"/>
            <a:ext cx="252064" cy="319281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25178" y="733121"/>
            <a:ext cx="4867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Opracowanie </a:t>
            </a:r>
            <a:r>
              <a:rPr lang="pl-PL" sz="1200" dirty="0"/>
              <a:t>zadań ochronnych dla przedmiotów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ochrony </a:t>
            </a:r>
            <a:r>
              <a:rPr lang="pl-PL" sz="1200" dirty="0"/>
              <a:t>zlokalizowanych na gruntach zarządzanych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przez </a:t>
            </a:r>
            <a:r>
              <a:rPr lang="pl-PL" sz="1200" dirty="0"/>
              <a:t>PGL LP w ramach obszarów Natura 2000</a:t>
            </a:r>
            <a:r>
              <a:rPr lang="pl-PL" sz="1200" dirty="0" smtClean="0"/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/>
          </a:p>
          <a:p>
            <a:r>
              <a:rPr lang="pl-PL" sz="1200" dirty="0" smtClean="0"/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Inwentaryzacja </a:t>
            </a:r>
            <a:r>
              <a:rPr lang="pl-PL" sz="1200" dirty="0"/>
              <a:t>oraz ocena stanu zachowania przedmiotów </a:t>
            </a:r>
            <a:r>
              <a:rPr lang="pl-PL" sz="1200" dirty="0" smtClean="0"/>
              <a:t>ochrony. 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Z</a:t>
            </a:r>
            <a:r>
              <a:rPr lang="pl-PL" sz="1200" dirty="0" smtClean="0"/>
              <a:t>aprojektowanie </a:t>
            </a:r>
            <a:r>
              <a:rPr lang="pl-PL" sz="1200" dirty="0"/>
              <a:t>zadań </a:t>
            </a:r>
            <a:r>
              <a:rPr lang="pl-PL" sz="1200" dirty="0" smtClean="0"/>
              <a:t>ochronnych.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O</a:t>
            </a:r>
            <a:r>
              <a:rPr lang="pl-PL" sz="1200" dirty="0" smtClean="0"/>
              <a:t>pracowania</a:t>
            </a:r>
            <a:r>
              <a:rPr lang="pl-PL" sz="1200" dirty="0"/>
              <a:t>, ekspertyzy, opinie służące osiąganiu celów </a:t>
            </a:r>
            <a:r>
              <a:rPr lang="pl-PL" sz="1200" dirty="0" smtClean="0"/>
              <a:t>programu.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O</a:t>
            </a:r>
            <a:r>
              <a:rPr lang="pl-PL" sz="1200" dirty="0" smtClean="0"/>
              <a:t>rganizacja </a:t>
            </a:r>
            <a:r>
              <a:rPr lang="pl-PL" sz="1200" dirty="0"/>
              <a:t>warsztatów służących wymianie informacji i koordynacji działań między </a:t>
            </a:r>
            <a:r>
              <a:rPr lang="pl-PL" sz="1200" dirty="0" smtClean="0"/>
              <a:t>jednostkami.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2923627"/>
            <a:ext cx="2736304" cy="1523257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137517" y="4489243"/>
            <a:ext cx="11897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/>
              <a:t>fot. Nadleśnictwo Polanów </a:t>
            </a:r>
            <a:endParaRPr lang="pl-PL" sz="7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8400" y="2884577"/>
            <a:ext cx="3803265" cy="1604665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427984" y="4492003"/>
            <a:ext cx="8258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/>
              <a:t>fot. RDOŚ Olsztyn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xmlns="" val="234525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71051" y="15556"/>
            <a:ext cx="580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gospodarowania zasobami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wodnymi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9" name="Sześciokąt 8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096520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programu: </a:t>
            </a:r>
          </a:p>
          <a:p>
            <a:pPr algn="ctr"/>
            <a:r>
              <a:rPr lang="pl-PL" sz="1400" dirty="0" smtClean="0"/>
              <a:t>40 000 000</a:t>
            </a:r>
            <a:endParaRPr lang="pl-PL" sz="1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2023-2025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443" y="465825"/>
            <a:ext cx="362386" cy="29979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8197" y="1786969"/>
            <a:ext cx="252064" cy="319281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372942" y="914521"/>
            <a:ext cx="4867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zachowanie naturalnych warunków wodnych niezbędnych w rozwoju potencjalnego zespołu leśnego (regulacje warunków wodnych),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zwiększanie </a:t>
            </a:r>
            <a:r>
              <a:rPr lang="pl-PL" sz="1200" dirty="0"/>
              <a:t>zasobów wodnych (przedsięwzięcia retencyjne oraz spowalniające odpływ wód ze zlewni), co znacząco wpływa na poprawę warunków produkcji leśnej, różnorodność biologiczną oraz sprzyja adaptacji lasu do prognozowanych zmian klimatu,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łagodzenie </a:t>
            </a:r>
            <a:r>
              <a:rPr lang="pl-PL" sz="1200" dirty="0"/>
              <a:t>wpływu ekstremalnych zjawisk atmosferycznych, tj. susz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/>
              <a:t>powodzi na lasy,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zaspokajanie </a:t>
            </a:r>
            <a:r>
              <a:rPr lang="pl-PL" sz="1200" dirty="0"/>
              <a:t>potrzeb wodnych użytkowników i konsumentów wód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w </a:t>
            </a:r>
            <a:r>
              <a:rPr lang="pl-PL" sz="1200" dirty="0"/>
              <a:t>obszarach leśnych,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wpływ </a:t>
            </a:r>
            <a:r>
              <a:rPr lang="pl-PL" sz="1200" dirty="0"/>
              <a:t>na dynamikę i wielkość sekwestracji gazów cieplarnianych,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wspomaganie </a:t>
            </a:r>
            <a:r>
              <a:rPr lang="pl-PL" sz="1200" dirty="0"/>
              <a:t>rozwoju bazy </a:t>
            </a:r>
            <a:r>
              <a:rPr lang="pl-PL" sz="1200" dirty="0" smtClean="0"/>
              <a:t>turystyczno-wypoczynkowej.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/>
          </a:p>
          <a:p>
            <a:r>
              <a:rPr lang="pl-PL" sz="1200" dirty="0" smtClean="0"/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wykonanie </a:t>
            </a:r>
            <a:r>
              <a:rPr lang="pl-PL" sz="1200" dirty="0"/>
              <a:t>studium hydrologicznego;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wykonanie </a:t>
            </a:r>
            <a:r>
              <a:rPr lang="pl-PL" sz="1200" dirty="0"/>
              <a:t>charakterystyki przepływów cieków;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sporządzenie </a:t>
            </a:r>
            <a:r>
              <a:rPr lang="pl-PL" sz="1200" dirty="0"/>
              <a:t>bilansu wodnego dla zlewni;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opracowania</a:t>
            </a:r>
            <a:r>
              <a:rPr lang="pl-PL" sz="1200" dirty="0"/>
              <a:t>, ekspertyzy, opinie służące osiąganiu celów programu;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571750"/>
            <a:ext cx="2999378" cy="1968519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508104" y="4546282"/>
            <a:ext cx="14173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/>
              <a:t>fot. Nadleśnictwo Janów Lubelski 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xmlns="" val="2282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1520" y="365694"/>
            <a:ext cx="7491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ochrony i zwiększania zasobów wodnych, modernizacji oraz </a:t>
            </a:r>
            <a: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przywracania </a:t>
            </a:r>
            <a:r>
              <a:rPr lang="pl-PL" sz="14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 użytkowych obiektów małej retencji na gruntach </a:t>
            </a:r>
            <a: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będących </a:t>
            </a:r>
            <a:r>
              <a:rPr lang="pl-PL" sz="14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zarządzie </a:t>
            </a:r>
            <a:r>
              <a:rPr lang="pl-PL" sz="14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</a:t>
            </a:r>
            <a:endParaRPr lang="pl-PL" sz="14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9" name="Sześciokąt 8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2023-2030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443" y="465825"/>
            <a:ext cx="362386" cy="29979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8197" y="1786969"/>
            <a:ext cx="252064" cy="319281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253611" y="1377661"/>
            <a:ext cx="3550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Ochrona </a:t>
            </a:r>
            <a:r>
              <a:rPr lang="pl-PL" sz="1200" dirty="0"/>
              <a:t>i zwiększanie zasobów wodnych, modernizacja oraz przywracanie wartości użytkowych obiektów małej retencji na gruntach będących w zarządzie Państwowego Gospodarstwa Leśnego Lasy </a:t>
            </a:r>
            <a:r>
              <a:rPr lang="pl-PL" sz="1200" dirty="0" smtClean="0"/>
              <a:t>Państwowe. </a:t>
            </a:r>
          </a:p>
          <a:p>
            <a:endParaRPr lang="pl-PL" sz="1200" dirty="0"/>
          </a:p>
          <a:p>
            <a:r>
              <a:rPr lang="pl-PL" sz="1200" dirty="0" smtClean="0"/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Działania z zakresu małej retencji (budowa, przebudowa lub odbudowa zbiorników, przywracanie funkcji obszarom </a:t>
            </a:r>
            <a:r>
              <a:rPr lang="pl-PL" sz="1200" dirty="0" err="1" smtClean="0"/>
              <a:t>mokradłowym</a:t>
            </a:r>
            <a:r>
              <a:rPr lang="pl-PL" sz="1200" dirty="0" smtClean="0"/>
              <a:t>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Działania z zakresu przeciwdziałaniu nadmiernej erozji wodnej (zabezpieczenie infrastruktury leśnej, zabudowa przeciwerozyjna dróg i szlaków zrywkowych na terenach górskich).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Działania z zakresu kształtowania siedlisk.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Działania z zakresu ograniczania zagrożeń. 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0000" y="1003092"/>
            <a:ext cx="1608755" cy="1371282"/>
          </a:xfrm>
          <a:prstGeom prst="hexagon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9421" y="2797280"/>
            <a:ext cx="2579875" cy="173957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1051" y="1511405"/>
            <a:ext cx="1704745" cy="2571750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6125689" y="4587974"/>
            <a:ext cx="14173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/>
              <a:t>fot. Nadleśnictwo Janów Lubelski 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xmlns="" val="311883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71051" y="15556"/>
            <a:ext cx="580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czynnej ochrony populacji żubra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i="1" dirty="0" err="1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Bison</a:t>
            </a:r>
            <a:r>
              <a:rPr lang="pl-PL" sz="1800" i="1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 err="1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bonasus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gruntach będących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zarządzie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096520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programu: </a:t>
            </a:r>
          </a:p>
          <a:p>
            <a:pPr algn="ctr"/>
            <a:r>
              <a:rPr lang="pl-PL" sz="1400" dirty="0" smtClean="0"/>
              <a:t>139 701 600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2023-2029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353" y="440798"/>
            <a:ext cx="252064" cy="3192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23528" y="971153"/>
            <a:ext cx="5256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Celem programu jest zachowanie populacji żubra </a:t>
            </a:r>
            <a:r>
              <a:rPr lang="la-Latn" sz="1200" i="1" dirty="0"/>
              <a:t>Bison bonasus</a:t>
            </a:r>
            <a:r>
              <a:rPr lang="la-Latn" sz="1200" dirty="0"/>
              <a:t> </a:t>
            </a:r>
            <a:r>
              <a:rPr lang="pl-PL" sz="1200" dirty="0"/>
              <a:t>występujących na gruntach będących w zarządzie Lasów Państwowych oraz poprawa parametrów populacyjnych ww. gatunku poprzez realizację działań </a:t>
            </a:r>
            <a:r>
              <a:rPr lang="pl-PL" sz="1200" dirty="0" smtClean="0"/>
              <a:t>ochronnych.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/>
          </a:p>
          <a:p>
            <a:r>
              <a:rPr lang="pl-PL" sz="1200" dirty="0"/>
              <a:t>Działania </a:t>
            </a:r>
            <a:r>
              <a:rPr lang="pl-PL" sz="1200" dirty="0" smtClean="0"/>
              <a:t>w zakresie </a:t>
            </a:r>
            <a:r>
              <a:rPr lang="pl-PL" sz="1200" dirty="0"/>
              <a:t>ochrony in </a:t>
            </a:r>
            <a:r>
              <a:rPr lang="pl-PL" sz="1200" dirty="0" smtClean="0"/>
              <a:t>situ: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Ochrona </a:t>
            </a:r>
            <a:r>
              <a:rPr lang="pl-PL" sz="1200" dirty="0"/>
              <a:t>i </a:t>
            </a:r>
            <a:r>
              <a:rPr lang="pl-PL" sz="1200" dirty="0" smtClean="0"/>
              <a:t>opieka </a:t>
            </a:r>
            <a:r>
              <a:rPr lang="pl-PL" sz="1200" dirty="0"/>
              <a:t>nad wolnymi </a:t>
            </a:r>
            <a:r>
              <a:rPr lang="pl-PL" sz="1200" dirty="0" smtClean="0"/>
              <a:t>populacjami.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Rozszerzanie zasięgu populacji </a:t>
            </a:r>
            <a:r>
              <a:rPr lang="pl-PL" sz="1200" dirty="0" smtClean="0"/>
              <a:t>żubra.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Przygotowanie </a:t>
            </a:r>
            <a:r>
              <a:rPr lang="pl-PL" sz="1200" dirty="0"/>
              <a:t>jednorodnych zasad zarządzania </a:t>
            </a:r>
            <a:r>
              <a:rPr lang="pl-PL" sz="1200" dirty="0" smtClean="0"/>
              <a:t>populacją. </a:t>
            </a:r>
          </a:p>
          <a:p>
            <a:r>
              <a:rPr lang="pl-PL" sz="1200" dirty="0"/>
              <a:t>Działania w zakresie ochrony </a:t>
            </a:r>
            <a:r>
              <a:rPr lang="pl-PL" sz="1200" dirty="0" smtClean="0"/>
              <a:t>ex situ: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Opieka </a:t>
            </a:r>
            <a:r>
              <a:rPr lang="pl-PL" sz="1200" dirty="0"/>
              <a:t>nad stadem i utrzymanie </a:t>
            </a:r>
            <a:r>
              <a:rPr lang="pl-PL" sz="1200" dirty="0" smtClean="0"/>
              <a:t>infrastruktury.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Realizacja </a:t>
            </a:r>
            <a:r>
              <a:rPr lang="pl-PL" sz="1200" dirty="0"/>
              <a:t>monitoringu (zdrowia, genetyczny, ekologiczny</a:t>
            </a:r>
            <a:r>
              <a:rPr lang="pl-PL" sz="1200" dirty="0" smtClean="0"/>
              <a:t>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O</a:t>
            </a:r>
            <a:r>
              <a:rPr lang="pl-PL" sz="1200" dirty="0" smtClean="0"/>
              <a:t>pracowanie </a:t>
            </a:r>
            <a:r>
              <a:rPr lang="pl-PL" sz="1200" dirty="0"/>
              <a:t>planów hodowli </a:t>
            </a:r>
            <a:r>
              <a:rPr lang="pl-PL" sz="1200" dirty="0" smtClean="0"/>
              <a:t>stad.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O</a:t>
            </a:r>
            <a:r>
              <a:rPr lang="pl-PL" sz="1200" dirty="0" smtClean="0"/>
              <a:t>pracowanie </a:t>
            </a:r>
            <a:r>
              <a:rPr lang="pl-PL" sz="1200" dirty="0"/>
              <a:t>i wdrożenie jednorodnych zasad postępowania m.in. w zakresie sprawozdawczości i </a:t>
            </a:r>
            <a:r>
              <a:rPr lang="pl-PL" sz="1200" dirty="0" smtClean="0"/>
              <a:t>edukacji.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W</a:t>
            </a:r>
            <a:r>
              <a:rPr lang="pl-PL" sz="1200" dirty="0" smtClean="0"/>
              <a:t>sparcie </a:t>
            </a:r>
            <a:r>
              <a:rPr lang="pl-PL" sz="1200" dirty="0"/>
              <a:t>merytoryczne zagród hodowlanych w zakresie wdrażania dobrych praktyk w tematyce opieki nad </a:t>
            </a:r>
            <a:r>
              <a:rPr lang="pl-PL" sz="1200" dirty="0" smtClean="0"/>
              <a:t>stadami.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D</a:t>
            </a:r>
            <a:r>
              <a:rPr lang="pl-PL" sz="1200" dirty="0" smtClean="0"/>
              <a:t>ziałania </a:t>
            </a:r>
            <a:r>
              <a:rPr lang="pl-PL" sz="1200" dirty="0"/>
              <a:t>związane z translokacją </a:t>
            </a:r>
            <a:r>
              <a:rPr lang="pl-PL" sz="1200" dirty="0" smtClean="0"/>
              <a:t>żubrów. </a:t>
            </a:r>
            <a:endParaRPr lang="pl-PL" sz="1200" dirty="0"/>
          </a:p>
          <a:p>
            <a:endParaRPr lang="pl-PL" sz="1200" dirty="0"/>
          </a:p>
          <a:p>
            <a:endParaRPr lang="pl-PL" sz="1200" dirty="0" smtClean="0"/>
          </a:p>
          <a:p>
            <a:endParaRPr lang="pl-PL" sz="120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2643758"/>
            <a:ext cx="2985812" cy="19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08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084168" y="267494"/>
            <a:ext cx="30598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Rozporządzenie </a:t>
            </a:r>
            <a:r>
              <a:rPr lang="pl-PL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 sprawie użytkowania gruntów, zmiany użytkowania gruntów i leśnictwa (LULUCF)</a:t>
            </a:r>
          </a:p>
        </p:txBody>
      </p:sp>
      <p:pic>
        <p:nvPicPr>
          <p:cNvPr id="5" name="Obraz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205"/>
            <a:ext cx="6084168" cy="514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316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91680" y="15556"/>
            <a:ext cx="597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działania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ośrodków rehabilitacji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zwierząt, realizowany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gruntach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będących w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zarządzie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96520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Wartość programu: </a:t>
            </a:r>
          </a:p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38 400 000</a:t>
            </a:r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black"/>
                </a:solidFill>
              </a:rPr>
              <a:t>Termin realizacji: 2023-2030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353" y="440798"/>
            <a:ext cx="252064" cy="3192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10664" y="1131590"/>
            <a:ext cx="5256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Celem programu jest określenie możliwości działania ośrodków rehabilitacji zwierząt,  prowadzonych przez jednostki organizacyjne na gruntach będących </a:t>
            </a:r>
            <a:r>
              <a:rPr lang="pl-PL" sz="1200" dirty="0" smtClean="0">
                <a:solidFill>
                  <a:prstClr val="black"/>
                </a:solidFill>
              </a:rPr>
              <a:t/>
            </a:r>
            <a:br>
              <a:rPr lang="pl-PL" sz="1200" dirty="0" smtClean="0">
                <a:solidFill>
                  <a:prstClr val="black"/>
                </a:solidFill>
              </a:rPr>
            </a:br>
            <a:r>
              <a:rPr lang="pl-PL" sz="1200" dirty="0" smtClean="0">
                <a:solidFill>
                  <a:prstClr val="black"/>
                </a:solidFill>
              </a:rPr>
              <a:t>w </a:t>
            </a:r>
            <a:r>
              <a:rPr lang="pl-PL" sz="1200" dirty="0">
                <a:solidFill>
                  <a:prstClr val="black"/>
                </a:solidFill>
              </a:rPr>
              <a:t>zarządzie Państwowego Gospodarstwa Leśnego </a:t>
            </a:r>
            <a:r>
              <a:rPr lang="pl-PL" sz="1200" dirty="0" smtClean="0">
                <a:solidFill>
                  <a:prstClr val="black"/>
                </a:solidFill>
              </a:rPr>
              <a:t>Lasy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>
              <a:solidFill>
                <a:prstClr val="black"/>
              </a:solidFill>
            </a:endParaRPr>
          </a:p>
          <a:p>
            <a:r>
              <a:rPr lang="pl-PL" sz="1200" dirty="0" smtClean="0">
                <a:solidFill>
                  <a:prstClr val="black"/>
                </a:solidFill>
              </a:rPr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Utrzymanie istniejących ośrodków rehabilitacji zwierząt.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Opracowanie </a:t>
            </a:r>
            <a:r>
              <a:rPr lang="pl-PL" sz="1200" dirty="0">
                <a:solidFill>
                  <a:prstClr val="black"/>
                </a:solidFill>
              </a:rPr>
              <a:t>zasad budowy modelowego ośrodka rehabilitacji dzikich zwierząt wraz z niezbędną infrastrukturą, aby móc adaptować go do potrzeb lokalnych. Inne opracowania, ekspertyzy, opinie służące osiąganiu celów programu, podsumowania uzyskiwanych </a:t>
            </a:r>
            <a:r>
              <a:rPr lang="pl-PL" sz="1200" dirty="0" smtClean="0">
                <a:solidFill>
                  <a:prstClr val="black"/>
                </a:solidFill>
              </a:rPr>
              <a:t>wyników.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Budowa </a:t>
            </a:r>
            <a:r>
              <a:rPr lang="pl-PL" sz="1200" dirty="0">
                <a:solidFill>
                  <a:prstClr val="black"/>
                </a:solidFill>
              </a:rPr>
              <a:t>ośrodków rehabilitacji zwierząt wraz z niezbędną infrastrukturą </a:t>
            </a:r>
            <a:r>
              <a:rPr lang="pl-PL" sz="1200" dirty="0" smtClean="0">
                <a:solidFill>
                  <a:prstClr val="black"/>
                </a:solidFill>
              </a:rPr>
              <a:t>(</a:t>
            </a:r>
            <a:r>
              <a:rPr lang="pl-PL" sz="1200" dirty="0">
                <a:solidFill>
                  <a:prstClr val="black"/>
                </a:solidFill>
              </a:rPr>
              <a:t>m.in. wolierami, zagrodami wolnostojącymi,  zapleczem socjalnym i medycznym dla osób obsługujących ośrodek, czy ogrodzeniem</a:t>
            </a:r>
            <a:r>
              <a:rPr lang="pl-PL" sz="1200" dirty="0" smtClean="0">
                <a:solidFill>
                  <a:prstClr val="black"/>
                </a:solidFill>
              </a:rPr>
              <a:t>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Organizacja </a:t>
            </a:r>
            <a:r>
              <a:rPr lang="pl-PL" sz="1200" dirty="0">
                <a:solidFill>
                  <a:prstClr val="black"/>
                </a:solidFill>
              </a:rPr>
              <a:t>warsztatów, służących wymianie informacji i koordynacji działań między </a:t>
            </a:r>
            <a:r>
              <a:rPr lang="pl-PL" sz="1200" dirty="0" smtClean="0">
                <a:solidFill>
                  <a:prstClr val="black"/>
                </a:solidFill>
              </a:rPr>
              <a:t>jednostkami.</a:t>
            </a:r>
            <a:endParaRPr lang="pl-PL" sz="120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>
              <a:solidFill>
                <a:prstClr val="black"/>
              </a:solidFill>
            </a:endParaRPr>
          </a:p>
          <a:p>
            <a:endParaRPr lang="pl-PL" sz="1200" dirty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125689" y="4587974"/>
            <a:ext cx="12041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/>
              <a:t>fot. Nadleśnictwo Olsztynek</a:t>
            </a:r>
            <a:endParaRPr lang="pl-PL" sz="700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520" y="2535494"/>
            <a:ext cx="2662210" cy="19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490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6857" y="20626"/>
            <a:ext cx="6411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Program 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ochrony owadów zapylających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ekosystemach leśnych, ze szczególnym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ukierunkowaniem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pszczołowatych, realizowany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gruntach będących w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zarządzie </a:t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96520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Wartość programu: </a:t>
            </a:r>
          </a:p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17 118 000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black"/>
                </a:solidFill>
              </a:rPr>
              <a:t>Termin realizacji: 2023-2028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353" y="440798"/>
            <a:ext cx="252064" cy="3192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10664" y="1329028"/>
            <a:ext cx="5256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Celem </a:t>
            </a:r>
            <a:r>
              <a:rPr lang="pl-PL" sz="1200" dirty="0">
                <a:solidFill>
                  <a:prstClr val="black"/>
                </a:solidFill>
              </a:rPr>
              <a:t>programu jest określenie możliwości realizacji czynnej ochrony owadów zapylających w ekosystemach leśnych ze szczególnym ukierunkowaniem pszczołowatych, realizowany na gruntach będących zarządzie Państwowego Gospodarstwa Leśnego Lasy Państwowe</a:t>
            </a:r>
            <a:r>
              <a:rPr lang="pl-PL" sz="1200" dirty="0" smtClean="0">
                <a:solidFill>
                  <a:prstClr val="black"/>
                </a:solidFill>
              </a:rPr>
              <a:t>.</a:t>
            </a:r>
          </a:p>
          <a:p>
            <a:endParaRPr lang="pl-PL" sz="1200" dirty="0">
              <a:solidFill>
                <a:prstClr val="black"/>
              </a:solidFill>
            </a:endParaRPr>
          </a:p>
          <a:p>
            <a:r>
              <a:rPr lang="pl-PL" sz="1200" dirty="0" smtClean="0">
                <a:solidFill>
                  <a:prstClr val="black"/>
                </a:solidFill>
              </a:rPr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ochrona </a:t>
            </a:r>
            <a:r>
              <a:rPr lang="pl-PL" sz="1200" dirty="0">
                <a:solidFill>
                  <a:prstClr val="black"/>
                </a:solidFill>
              </a:rPr>
              <a:t>naturalnych siedlisk zapylaczy;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zakładanie </a:t>
            </a:r>
            <a:r>
              <a:rPr lang="pl-PL" sz="1200" dirty="0">
                <a:solidFill>
                  <a:prstClr val="black"/>
                </a:solidFill>
              </a:rPr>
              <a:t>kwietnych ogrodów i łąk (między innymi przy osadach leśnych);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wspieranie </a:t>
            </a:r>
            <a:r>
              <a:rPr lang="pl-PL" sz="1200" dirty="0">
                <a:solidFill>
                  <a:prstClr val="black"/>
                </a:solidFill>
              </a:rPr>
              <a:t>rodzimego pszczelarstwa;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odtworzenie </a:t>
            </a:r>
            <a:r>
              <a:rPr lang="pl-PL" sz="1200" dirty="0">
                <a:solidFill>
                  <a:prstClr val="black"/>
                </a:solidFill>
              </a:rPr>
              <a:t>tradycyjnego bartnictwa;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budowanie </a:t>
            </a:r>
            <a:r>
              <a:rPr lang="pl-PL" sz="1200" dirty="0">
                <a:solidFill>
                  <a:prstClr val="black"/>
                </a:solidFill>
              </a:rPr>
              <a:t>hoteli dla dzikich zapylaczy;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edukacja </a:t>
            </a:r>
            <a:r>
              <a:rPr lang="pl-PL" sz="1200" dirty="0">
                <a:solidFill>
                  <a:prstClr val="black"/>
                </a:solidFill>
              </a:rPr>
              <a:t>i kształtowanie świadomości społeczeństwa;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szkolenia </a:t>
            </a:r>
            <a:r>
              <a:rPr lang="pl-PL" sz="1200" dirty="0">
                <a:solidFill>
                  <a:prstClr val="black"/>
                </a:solidFill>
              </a:rPr>
              <a:t>dla pracowników;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warsztaty </a:t>
            </a:r>
            <a:r>
              <a:rPr lang="pl-PL" sz="1200" dirty="0">
                <a:solidFill>
                  <a:prstClr val="black"/>
                </a:solidFill>
              </a:rPr>
              <a:t>wymiany informacji;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ekspertyzy </a:t>
            </a:r>
            <a:r>
              <a:rPr lang="pl-PL" sz="1200" dirty="0">
                <a:solidFill>
                  <a:prstClr val="black"/>
                </a:solidFill>
              </a:rPr>
              <a:t>i wdrożenia zaleceń </a:t>
            </a:r>
            <a:r>
              <a:rPr lang="pl-PL" sz="1200" dirty="0" smtClean="0">
                <a:solidFill>
                  <a:prstClr val="black"/>
                </a:solidFill>
              </a:rPr>
              <a:t>naukowych.</a:t>
            </a:r>
            <a:endParaRPr lang="pl-PL" sz="120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>
              <a:solidFill>
                <a:prstClr val="black"/>
              </a:solidFill>
            </a:endParaRPr>
          </a:p>
          <a:p>
            <a:endParaRPr lang="pl-PL" sz="1200" dirty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125689" y="4587974"/>
            <a:ext cx="1111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>
                <a:solidFill>
                  <a:prstClr val="black"/>
                </a:solidFill>
              </a:rPr>
              <a:t>fot. Magdalena Stępińska</a:t>
            </a:r>
            <a:endParaRPr lang="pl-PL" sz="700" dirty="0">
              <a:solidFill>
                <a:prstClr val="black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852" y="2562341"/>
            <a:ext cx="2807129" cy="19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47000" y="27655"/>
            <a:ext cx="6411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działań związanych z ochroną</a:t>
            </a:r>
          </a:p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zachowaniem właściwego stanu zdrowotnego</a:t>
            </a:r>
          </a:p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pomnika przyrody Dąb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Bartek na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gruntach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zarządzie 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96520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Wartość programu: </a:t>
            </a:r>
          </a:p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927 000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black"/>
                </a:solidFill>
              </a:rPr>
              <a:t>Termin realizacji: 2023-2028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353" y="440798"/>
            <a:ext cx="252064" cy="3192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08885" y="1059582"/>
            <a:ext cx="57937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prstClr val="black"/>
                </a:solidFill>
              </a:rPr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100" dirty="0">
                <a:solidFill>
                  <a:prstClr val="black"/>
                </a:solidFill>
              </a:rPr>
              <a:t>Zachowanie właściwego stanu ochrony pomnika przyrody Dąb Bartek poprzez przeciwdziałanie wpływowi niekorzystnych czynników zewnętrznych na stan zdrowotny pomnika przyrody, </a:t>
            </a:r>
            <a:r>
              <a:rPr lang="pl-PL" sz="1100" dirty="0" smtClean="0">
                <a:solidFill>
                  <a:prstClr val="black"/>
                </a:solidFill>
              </a:rPr>
              <a:t/>
            </a:r>
            <a:br>
              <a:rPr lang="pl-PL" sz="1100" dirty="0" smtClean="0">
                <a:solidFill>
                  <a:prstClr val="black"/>
                </a:solidFill>
              </a:rPr>
            </a:br>
            <a:r>
              <a:rPr lang="pl-PL" sz="1100" dirty="0" smtClean="0">
                <a:solidFill>
                  <a:prstClr val="black"/>
                </a:solidFill>
              </a:rPr>
              <a:t>a </a:t>
            </a:r>
            <a:r>
              <a:rPr lang="pl-PL" sz="1100" dirty="0">
                <a:solidFill>
                  <a:prstClr val="black"/>
                </a:solidFill>
              </a:rPr>
              <a:t>także zapobieganie bieżącym zagrożeniom w zakresie bezpieczeństwa, utrzymanie porządku w obrębie infrastruktury turystyczno-edukacyjnej znajdującej się w otoczeniu pomnika przyrody oraz prowadzenie działań edukacyjnych i informacyjno-promocyjnych</a:t>
            </a:r>
            <a:r>
              <a:rPr lang="pl-PL" sz="1100" dirty="0" smtClean="0">
                <a:solidFill>
                  <a:prstClr val="black"/>
                </a:solidFill>
              </a:rPr>
              <a:t>.</a:t>
            </a:r>
          </a:p>
          <a:p>
            <a:endParaRPr lang="pl-PL" sz="1200" dirty="0">
              <a:solidFill>
                <a:prstClr val="black"/>
              </a:solidFill>
            </a:endParaRPr>
          </a:p>
          <a:p>
            <a:r>
              <a:rPr lang="pl-PL" sz="1050" dirty="0" smtClean="0">
                <a:solidFill>
                  <a:prstClr val="black"/>
                </a:solidFill>
              </a:rPr>
              <a:t>Działania </a:t>
            </a:r>
            <a:r>
              <a:rPr lang="pl-PL" sz="1050" dirty="0">
                <a:solidFill>
                  <a:prstClr val="black"/>
                </a:solidFill>
              </a:rPr>
              <a:t>w zakresie monitoringu stanu zdrowotnego oraz statyki drzewa</a:t>
            </a:r>
            <a:r>
              <a:rPr lang="pl-PL" sz="1050" dirty="0" smtClean="0">
                <a:solidFill>
                  <a:prstClr val="black"/>
                </a:solidFill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>
                <a:solidFill>
                  <a:prstClr val="black"/>
                </a:solidFill>
              </a:rPr>
              <a:t>Wykonanie ekspertyzy dendrologicznej dotyczącej badania wnętrza pnia drzewa – badanie jednorazowe w okresie obowiązywania programu</a:t>
            </a:r>
            <a:r>
              <a:rPr lang="pl-PL" sz="1050" dirty="0" smtClean="0">
                <a:solidFill>
                  <a:prstClr val="black"/>
                </a:solidFill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>
                <a:solidFill>
                  <a:prstClr val="black"/>
                </a:solidFill>
              </a:rPr>
              <a:t>Wykonanie ekspertyzy dotyczącej oceny statyki drzewa oraz naciągów i podpór – badanie jednorazowe w okresie obowiązywania programu</a:t>
            </a:r>
            <a:r>
              <a:rPr lang="pl-PL" sz="1050" dirty="0" smtClean="0">
                <a:solidFill>
                  <a:prstClr val="black"/>
                </a:solidFill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>
                <a:solidFill>
                  <a:prstClr val="black"/>
                </a:solidFill>
              </a:rPr>
              <a:t>Wykonanie oceny drzew sąsiadujących pod kątem ich kurtyzacji – ekspertyza jednorazowa w okresie obowiązywania programu</a:t>
            </a:r>
            <a:r>
              <a:rPr lang="pl-PL" sz="1050" dirty="0" smtClean="0">
                <a:solidFill>
                  <a:prstClr val="black"/>
                </a:solidFill>
              </a:rPr>
              <a:t>.</a:t>
            </a:r>
            <a:endParaRPr lang="pl-PL" sz="1050" dirty="0">
              <a:solidFill>
                <a:prstClr val="black"/>
              </a:solidFill>
            </a:endParaRPr>
          </a:p>
          <a:p>
            <a:r>
              <a:rPr lang="pl-PL" sz="1050" dirty="0">
                <a:solidFill>
                  <a:prstClr val="black"/>
                </a:solidFill>
              </a:rPr>
              <a:t>Działania w zakresie monitoringu stanu zdrowotnego oraz statyki drzewa</a:t>
            </a:r>
            <a:r>
              <a:rPr lang="pl-PL" sz="1050" dirty="0" smtClean="0">
                <a:solidFill>
                  <a:prstClr val="black"/>
                </a:solidFill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 smtClean="0">
                <a:solidFill>
                  <a:prstClr val="black"/>
                </a:solidFill>
              </a:rPr>
              <a:t>Kontynuacja </a:t>
            </a:r>
            <a:r>
              <a:rPr lang="pl-PL" sz="1050" dirty="0">
                <a:solidFill>
                  <a:prstClr val="black"/>
                </a:solidFill>
              </a:rPr>
              <a:t>działań zapobiegających </a:t>
            </a:r>
            <a:r>
              <a:rPr lang="pl-PL" sz="1050" dirty="0" err="1">
                <a:solidFill>
                  <a:prstClr val="black"/>
                </a:solidFill>
              </a:rPr>
              <a:t>rozszczelnianiu</a:t>
            </a:r>
            <a:r>
              <a:rPr lang="pl-PL" sz="1050" dirty="0">
                <a:solidFill>
                  <a:prstClr val="black"/>
                </a:solidFill>
              </a:rPr>
              <a:t> konaru północnego - działanie prowadzone </a:t>
            </a:r>
            <a:r>
              <a:rPr lang="pl-PL" sz="1050" dirty="0" smtClean="0">
                <a:solidFill>
                  <a:prstClr val="black"/>
                </a:solidFill>
              </a:rPr>
              <a:t/>
            </a:r>
            <a:br>
              <a:rPr lang="pl-PL" sz="1050" dirty="0" smtClean="0">
                <a:solidFill>
                  <a:prstClr val="black"/>
                </a:solidFill>
              </a:rPr>
            </a:br>
            <a:r>
              <a:rPr lang="pl-PL" sz="1050" dirty="0" smtClean="0">
                <a:solidFill>
                  <a:prstClr val="black"/>
                </a:solidFill>
              </a:rPr>
              <a:t>w </a:t>
            </a:r>
            <a:r>
              <a:rPr lang="pl-PL" sz="1050" dirty="0">
                <a:solidFill>
                  <a:prstClr val="black"/>
                </a:solidFill>
              </a:rPr>
              <a:t>zależności od bieżących potrzeb</a:t>
            </a:r>
            <a:r>
              <a:rPr lang="pl-PL" sz="1050" dirty="0" smtClean="0">
                <a:solidFill>
                  <a:prstClr val="black"/>
                </a:solidFill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 smtClean="0">
                <a:solidFill>
                  <a:prstClr val="black"/>
                </a:solidFill>
              </a:rPr>
              <a:t>Konserwacja </a:t>
            </a:r>
            <a:r>
              <a:rPr lang="pl-PL" sz="1050" dirty="0">
                <a:solidFill>
                  <a:prstClr val="black"/>
                </a:solidFill>
              </a:rPr>
              <a:t>metalowych podpór - działanie prowadzone w zależności od bieżących potrzeb</a:t>
            </a:r>
            <a:r>
              <a:rPr lang="pl-PL" sz="1050" dirty="0" smtClean="0">
                <a:solidFill>
                  <a:prstClr val="black"/>
                </a:solidFill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 smtClean="0">
                <a:solidFill>
                  <a:prstClr val="black"/>
                </a:solidFill>
              </a:rPr>
              <a:t>Utrzymanie </a:t>
            </a:r>
            <a:r>
              <a:rPr lang="pl-PL" sz="1050" dirty="0">
                <a:solidFill>
                  <a:prstClr val="black"/>
                </a:solidFill>
              </a:rPr>
              <a:t>instalacji nawadniającej – działanie ciągłe;</a:t>
            </a:r>
            <a:endParaRPr lang="pl-PL" sz="105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050" dirty="0" smtClean="0">
                <a:solidFill>
                  <a:prstClr val="black"/>
                </a:solidFill>
              </a:rPr>
              <a:t>Rozmnażanie </a:t>
            </a:r>
            <a:r>
              <a:rPr lang="pl-PL" sz="1050" dirty="0">
                <a:solidFill>
                  <a:prstClr val="black"/>
                </a:solidFill>
              </a:rPr>
              <a:t>wegetatywne oraz generatywne - działanie prowadzone w zależności od bieżących potrzeb.</a:t>
            </a:r>
            <a:endParaRPr lang="pl-PL" sz="105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>
              <a:solidFill>
                <a:prstClr val="black"/>
              </a:solidFill>
            </a:endParaRPr>
          </a:p>
          <a:p>
            <a:endParaRPr lang="pl-PL" sz="1200" dirty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125689" y="4587974"/>
            <a:ext cx="7729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>
                <a:solidFill>
                  <a:prstClr val="black"/>
                </a:solidFill>
              </a:rPr>
              <a:t>fot. Paweł Kosin</a:t>
            </a:r>
            <a:endParaRPr lang="pl-PL" sz="700" dirty="0">
              <a:solidFill>
                <a:prstClr val="black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4635" y="2495522"/>
            <a:ext cx="2972849" cy="20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611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101012"/>
            <a:ext cx="8499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czynnej ochrony żółwia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błotnego</a:t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800" i="1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Emys</a:t>
            </a:r>
            <a:r>
              <a:rPr lang="pl-PL" sz="1800" i="1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 err="1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orbicularis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gruntach będących </a:t>
            </a:r>
            <a:endParaRPr lang="pl-PL" sz="1800" dirty="0" smtClean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zarządzie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96520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Wartość programu: </a:t>
            </a:r>
            <a:endParaRPr lang="pl-PL" sz="1400" dirty="0">
              <a:solidFill>
                <a:prstClr val="black"/>
              </a:solidFill>
            </a:endParaRPr>
          </a:p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104 854 000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black"/>
                </a:solidFill>
              </a:rPr>
              <a:t>Termin realizacji: 2023-2030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353" y="440798"/>
            <a:ext cx="252064" cy="3192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86662" y="1203598"/>
            <a:ext cx="52565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Celem </a:t>
            </a:r>
            <a:r>
              <a:rPr lang="pl-PL" sz="1200" dirty="0">
                <a:solidFill>
                  <a:prstClr val="black"/>
                </a:solidFill>
              </a:rPr>
              <a:t>programu jest czynna ochrona populacji żółwia błotnego (</a:t>
            </a:r>
            <a:r>
              <a:rPr lang="pl-PL" sz="1200" i="1" dirty="0" err="1">
                <a:solidFill>
                  <a:prstClr val="black"/>
                </a:solidFill>
              </a:rPr>
              <a:t>Emys</a:t>
            </a:r>
            <a:r>
              <a:rPr lang="pl-PL" sz="1200" i="1" dirty="0">
                <a:solidFill>
                  <a:prstClr val="black"/>
                </a:solidFill>
              </a:rPr>
              <a:t> </a:t>
            </a:r>
            <a:r>
              <a:rPr lang="pl-PL" sz="1200" i="1" dirty="0" err="1">
                <a:solidFill>
                  <a:prstClr val="black"/>
                </a:solidFill>
              </a:rPr>
              <a:t>orbicularis</a:t>
            </a:r>
            <a:r>
              <a:rPr lang="pl-PL" sz="1200" dirty="0">
                <a:solidFill>
                  <a:prstClr val="black"/>
                </a:solidFill>
              </a:rPr>
              <a:t>) na gruntach w zarządzie Państwowego Gospodarstwa Leśnego Lasy Państwowe</a:t>
            </a:r>
            <a:r>
              <a:rPr lang="pl-PL" sz="1200" dirty="0" smtClean="0">
                <a:solidFill>
                  <a:prstClr val="black"/>
                </a:solidFill>
              </a:rPr>
              <a:t>.</a:t>
            </a:r>
          </a:p>
          <a:p>
            <a:endParaRPr lang="pl-PL" sz="1200" dirty="0">
              <a:solidFill>
                <a:prstClr val="black"/>
              </a:solidFill>
            </a:endParaRPr>
          </a:p>
          <a:p>
            <a:r>
              <a:rPr lang="pl-PL" sz="1200" dirty="0" smtClean="0">
                <a:solidFill>
                  <a:prstClr val="black"/>
                </a:solidFill>
              </a:rPr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rozpoznawanie </a:t>
            </a:r>
            <a:r>
              <a:rPr lang="pl-PL" sz="1200" dirty="0">
                <a:solidFill>
                  <a:prstClr val="black"/>
                </a:solidFill>
              </a:rPr>
              <a:t>występowania populacji żółwia </a:t>
            </a:r>
            <a:r>
              <a:rPr lang="pl-PL" sz="1200" dirty="0" smtClean="0">
                <a:solidFill>
                  <a:prstClr val="black"/>
                </a:solidFill>
              </a:rPr>
              <a:t>błotnego;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czynna </a:t>
            </a:r>
            <a:r>
              <a:rPr lang="pl-PL" sz="1200" dirty="0">
                <a:solidFill>
                  <a:prstClr val="black"/>
                </a:solidFill>
              </a:rPr>
              <a:t>ochrona </a:t>
            </a:r>
            <a:r>
              <a:rPr lang="pl-PL" sz="1200" dirty="0" smtClean="0">
                <a:solidFill>
                  <a:prstClr val="black"/>
                </a:solidFill>
              </a:rPr>
              <a:t>lęgowisk;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z </a:t>
            </a:r>
            <a:r>
              <a:rPr lang="pl-PL" sz="1200" dirty="0"/>
              <a:t>zakresu kształtowania siedlisk w ostojach </a:t>
            </a:r>
            <a:r>
              <a:rPr lang="pl-PL" sz="1200" dirty="0" smtClean="0"/>
              <a:t>gatunku;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z </a:t>
            </a:r>
            <a:r>
              <a:rPr lang="pl-PL" sz="1200" dirty="0">
                <a:solidFill>
                  <a:prstClr val="black"/>
                </a:solidFill>
              </a:rPr>
              <a:t>zakresu ograniczania presji drapieżników oraz inwazyjnych gatunków </a:t>
            </a:r>
            <a:r>
              <a:rPr lang="pl-PL" sz="1200" dirty="0" smtClean="0">
                <a:solidFill>
                  <a:prstClr val="black"/>
                </a:solidFill>
              </a:rPr>
              <a:t>żółwi;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z zakresu ograniczania zagrożeń </a:t>
            </a:r>
            <a:r>
              <a:rPr lang="pl-PL" sz="1200" dirty="0" smtClean="0">
                <a:solidFill>
                  <a:prstClr val="black"/>
                </a:solidFill>
              </a:rPr>
              <a:t>antropogenicznych;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z zakresu </a:t>
            </a:r>
            <a:r>
              <a:rPr lang="pl-PL" sz="1200" dirty="0" err="1">
                <a:solidFill>
                  <a:prstClr val="black"/>
                </a:solidFill>
              </a:rPr>
              <a:t>reintrodukcji</a:t>
            </a:r>
            <a:r>
              <a:rPr lang="pl-PL" sz="1200" dirty="0">
                <a:solidFill>
                  <a:prstClr val="black"/>
                </a:solidFill>
              </a:rPr>
              <a:t> </a:t>
            </a:r>
            <a:r>
              <a:rPr lang="pl-PL" sz="1200" dirty="0" smtClean="0">
                <a:solidFill>
                  <a:prstClr val="black"/>
                </a:solidFill>
              </a:rPr>
              <a:t>gatunku;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z zakresu inwentaryzacji lub monitoringu populacji i </a:t>
            </a:r>
            <a:r>
              <a:rPr lang="pl-PL" sz="1200" dirty="0" smtClean="0">
                <a:solidFill>
                  <a:prstClr val="black"/>
                </a:solidFill>
              </a:rPr>
              <a:t>ostoi;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organizacja </a:t>
            </a:r>
            <a:r>
              <a:rPr lang="pl-PL" sz="1200" dirty="0">
                <a:solidFill>
                  <a:prstClr val="black"/>
                </a:solidFill>
              </a:rPr>
              <a:t>warsztatów, służących wymianie informacji i koordynacji działań między </a:t>
            </a:r>
            <a:r>
              <a:rPr lang="pl-PL" sz="1200" dirty="0" smtClean="0">
                <a:solidFill>
                  <a:prstClr val="black"/>
                </a:solidFill>
              </a:rPr>
              <a:t>jednostkami;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opracowania</a:t>
            </a:r>
            <a:r>
              <a:rPr lang="pl-PL" sz="1200" dirty="0">
                <a:solidFill>
                  <a:prstClr val="black"/>
                </a:solidFill>
              </a:rPr>
              <a:t>, ekspertyzy, opinie służące osiąganiu celów programu w tym m.in. plany zarządzania ostojami, podsumowania uzyskiwanych wyników, formułowania dalszych zaleceń </a:t>
            </a:r>
            <a:r>
              <a:rPr lang="pl-PL" sz="1200" dirty="0" smtClean="0">
                <a:solidFill>
                  <a:prstClr val="black"/>
                </a:solidFill>
              </a:rPr>
              <a:t>ochronnych.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>
              <a:solidFill>
                <a:prstClr val="black"/>
              </a:solidFill>
            </a:endParaRPr>
          </a:p>
          <a:p>
            <a:endParaRPr lang="pl-PL" sz="1200" dirty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125689" y="4587974"/>
            <a:ext cx="1111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>
                <a:solidFill>
                  <a:prstClr val="black"/>
                </a:solidFill>
              </a:rPr>
              <a:t>fot. Magdalena Stępińska</a:t>
            </a:r>
            <a:endParaRPr lang="pl-PL" sz="700" dirty="0">
              <a:solidFill>
                <a:prstClr val="black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91921" y="2535713"/>
            <a:ext cx="3652079" cy="19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307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32817" y="5356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Neutralizacja </a:t>
            </a: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niebezpiecznych odpadów na terenach leśnych PGL LP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972979" y="548587"/>
            <a:ext cx="346811" cy="22296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09955" y="605353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Cele programu: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050" dirty="0" smtClean="0"/>
              <a:t>Opracowanie </a:t>
            </a:r>
            <a:r>
              <a:rPr lang="pl-PL" sz="1050" dirty="0"/>
              <a:t>oraz wdrożenie istniejących innowacyjnych metod neutralizacji odpadów niebezpiecznych in situ na terenach leśnych;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050" dirty="0" smtClean="0"/>
              <a:t>Dostarczenie </a:t>
            </a:r>
            <a:r>
              <a:rPr lang="pl-PL" sz="1050" dirty="0"/>
              <a:t>formalno-prawnych rozwiązań w zakresie możliwości zastosowania alternatywnych metod unieszkodliwiania </a:t>
            </a:r>
            <a:r>
              <a:rPr lang="pl-PL" sz="1050" dirty="0" err="1"/>
              <a:t>PWiN</a:t>
            </a:r>
            <a:r>
              <a:rPr lang="pl-PL" sz="1050" dirty="0"/>
              <a:t> (przedmioty wybuchowe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050" dirty="0"/>
              <a:t>i niebezpieczne), zabezpieczających środowisko przyrodnicze przed przeniknięciem do niego szkodliwych substancji;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050" dirty="0" smtClean="0"/>
              <a:t>Zmniejszenie </a:t>
            </a:r>
            <a:r>
              <a:rPr lang="pl-PL" sz="1050" dirty="0"/>
              <a:t>negatywnego wpływu odpadów niebezpiecznych na gleby leśne, wody powierzchniowe i szatę roślinną poprzez optymalizację metod usuwania tych odpadów </a:t>
            </a:r>
            <a:r>
              <a:rPr lang="pl-PL" sz="1050" dirty="0" smtClean="0"/>
              <a:t/>
            </a:r>
            <a:br>
              <a:rPr lang="pl-PL" sz="1050" dirty="0" smtClean="0"/>
            </a:br>
            <a:r>
              <a:rPr lang="pl-PL" sz="1050" dirty="0" smtClean="0"/>
              <a:t>w </a:t>
            </a:r>
            <a:r>
              <a:rPr lang="pl-PL" sz="1050" dirty="0"/>
              <a:t>sposób bezpieczny dla środowiska przyrodniczego;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050" dirty="0" smtClean="0"/>
              <a:t>Opracowanie </a:t>
            </a:r>
            <a:r>
              <a:rPr lang="pl-PL" sz="1050" dirty="0"/>
              <a:t>rekomendacji zarządzania odpadami niebezpiecznymi na terenach leśnych. </a:t>
            </a:r>
          </a:p>
          <a:p>
            <a:endParaRPr lang="pl-PL" sz="1050" dirty="0" smtClean="0"/>
          </a:p>
        </p:txBody>
      </p:sp>
      <p:sp>
        <p:nvSpPr>
          <p:cNvPr id="12" name="pole tekstowe 11"/>
          <p:cNvSpPr txBox="1"/>
          <p:nvPr/>
        </p:nvSpPr>
        <p:spPr>
          <a:xfrm>
            <a:off x="6093355" y="1319401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programu: </a:t>
            </a:r>
          </a:p>
          <a:p>
            <a:pPr algn="ctr"/>
            <a:r>
              <a:rPr lang="pl-PL" sz="1400" dirty="0" smtClean="0"/>
              <a:t>958 050 000</a:t>
            </a:r>
            <a:endParaRPr lang="pl-PL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2024-2029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715766"/>
            <a:ext cx="2376264" cy="1584176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07504" y="4299942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/>
              <a:t>f</a:t>
            </a:r>
            <a:r>
              <a:rPr lang="pl-PL" sz="800" dirty="0" smtClean="0"/>
              <a:t>ot. Nadleśnictwo Koszęcin </a:t>
            </a:r>
            <a:endParaRPr lang="pl-PL" sz="8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2715766"/>
            <a:ext cx="2376264" cy="1589302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310434" y="2528358"/>
            <a:ext cx="36719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Działania: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l-PL" sz="1050" dirty="0"/>
              <a:t>Wybór lokalizacji (terenu podlegającego remediacji);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l-PL" sz="1050" dirty="0"/>
              <a:t>Prace przygotowawcze (dokumentacja projektowa </a:t>
            </a:r>
            <a:r>
              <a:rPr lang="pl-PL" sz="1050" dirty="0" smtClean="0"/>
              <a:t/>
            </a:r>
            <a:br>
              <a:rPr lang="pl-PL" sz="1050" dirty="0" smtClean="0"/>
            </a:br>
            <a:r>
              <a:rPr lang="pl-PL" sz="1050" dirty="0" smtClean="0"/>
              <a:t>i </a:t>
            </a:r>
            <a:r>
              <a:rPr lang="pl-PL" sz="1050" dirty="0"/>
              <a:t>środowiskowa);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l-PL" sz="1050" dirty="0"/>
              <a:t>Modelowanie przestrzenne środowiska przyrodniczego (m.in. skanowanie </a:t>
            </a:r>
            <a:r>
              <a:rPr lang="pl-PL" sz="1050" dirty="0" err="1"/>
              <a:t>Lidar</a:t>
            </a:r>
            <a:r>
              <a:rPr lang="pl-PL" sz="1050" dirty="0"/>
              <a:t> udoskonalone metodą GPS, dane geologiczne i hydrologiczne);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l-PL" sz="1050" dirty="0"/>
              <a:t>Badania geofizyczne i </a:t>
            </a:r>
            <a:r>
              <a:rPr lang="pl-PL" sz="1050" dirty="0" smtClean="0"/>
              <a:t>geologiczne, wykonywanie </a:t>
            </a:r>
            <a:r>
              <a:rPr lang="pl-PL" sz="1050" dirty="0"/>
              <a:t>analiz laboratoryjnych;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l-PL" sz="1050" dirty="0"/>
              <a:t>Modelowanie wpływu skażeń na analizowanych obszarach leśnych;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l-PL" sz="1050" dirty="0"/>
              <a:t>Usuwanie odpadów niebezpiecznych i ich negatywnego wpływu na środowisko;</a:t>
            </a:r>
          </a:p>
          <a:p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xmlns="" val="230629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101012"/>
            <a:ext cx="8499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czynnej ochrony </a:t>
            </a: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populacji </a:t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głuszca i cietrzewia na gruntach będących </a:t>
            </a:r>
            <a:b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zarządzie PGL LP</a:t>
            </a:r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71764" y="1286487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Wartość programu: </a:t>
            </a:r>
            <a:endParaRPr lang="pl-PL" sz="1400" dirty="0">
              <a:solidFill>
                <a:prstClr val="black"/>
              </a:solidFill>
            </a:endParaRPr>
          </a:p>
          <a:p>
            <a:pPr algn="ctr"/>
            <a:r>
              <a:rPr lang="pl-PL" sz="1400" dirty="0" smtClean="0">
                <a:solidFill>
                  <a:prstClr val="black"/>
                </a:solidFill>
              </a:rPr>
              <a:t>80 205 600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black"/>
                </a:solidFill>
              </a:rPr>
              <a:t>Termin realizacji: 2023-2032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353" y="440798"/>
            <a:ext cx="252064" cy="3192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582" y="1812321"/>
            <a:ext cx="339294" cy="33161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86662" y="1203598"/>
            <a:ext cx="52565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Cel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Celem </a:t>
            </a:r>
            <a:r>
              <a:rPr lang="pl-PL" sz="1200" dirty="0">
                <a:solidFill>
                  <a:prstClr val="black"/>
                </a:solidFill>
              </a:rPr>
              <a:t>programu jest czynna ochrona populacji </a:t>
            </a:r>
            <a:r>
              <a:rPr lang="pl-PL" sz="1200" dirty="0" smtClean="0">
                <a:solidFill>
                  <a:prstClr val="black"/>
                </a:solidFill>
              </a:rPr>
              <a:t>głuszca i cietrzewia </a:t>
            </a:r>
            <a:r>
              <a:rPr lang="pl-PL" sz="1200" dirty="0">
                <a:solidFill>
                  <a:prstClr val="black"/>
                </a:solidFill>
              </a:rPr>
              <a:t>na gruntach w zarządzie Państwowego Gospodarstwa Leśnego Lasy Państwowe</a:t>
            </a:r>
            <a:r>
              <a:rPr lang="pl-PL" sz="1200" dirty="0" smtClean="0">
                <a:solidFill>
                  <a:prstClr val="black"/>
                </a:solidFill>
              </a:rPr>
              <a:t>.</a:t>
            </a:r>
          </a:p>
          <a:p>
            <a:endParaRPr lang="pl-PL" sz="1200" dirty="0">
              <a:solidFill>
                <a:prstClr val="black"/>
              </a:solidFill>
            </a:endParaRPr>
          </a:p>
          <a:p>
            <a:r>
              <a:rPr lang="pl-PL" sz="1200" dirty="0" smtClean="0">
                <a:solidFill>
                  <a:prstClr val="black"/>
                </a:solidFill>
              </a:rPr>
              <a:t>Działania z zakresu: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kształtowania siedlisk w ostojach gatunków;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ograniczania presji drapieżników;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ograniczania zagrożeń antropogenicznych;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err="1" smtClean="0">
                <a:solidFill>
                  <a:prstClr val="black"/>
                </a:solidFill>
              </a:rPr>
              <a:t>reintrodukcji</a:t>
            </a:r>
            <a:r>
              <a:rPr lang="pl-PL" sz="1200" dirty="0" smtClean="0">
                <a:solidFill>
                  <a:prstClr val="black"/>
                </a:solidFill>
              </a:rPr>
              <a:t> gatunków;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i</a:t>
            </a:r>
            <a:r>
              <a:rPr lang="pl-PL" sz="1200" dirty="0" smtClean="0">
                <a:solidFill>
                  <a:prstClr val="black"/>
                </a:solidFill>
              </a:rPr>
              <a:t>nwentaryzacji lub monitoringu populacji i ostoi;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o</a:t>
            </a:r>
            <a:r>
              <a:rPr lang="pl-PL" sz="1200" dirty="0" smtClean="0">
                <a:solidFill>
                  <a:prstClr val="black"/>
                </a:solidFill>
              </a:rPr>
              <a:t>rganizacji spotkań i warsztatów;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prstClr val="black"/>
                </a:solidFill>
              </a:rPr>
              <a:t>p</a:t>
            </a:r>
            <a:r>
              <a:rPr lang="pl-PL" sz="1200" dirty="0" smtClean="0">
                <a:solidFill>
                  <a:prstClr val="black"/>
                </a:solidFill>
              </a:rPr>
              <a:t>onoszenia nakładów na budowę środków trwałych w ośrodkach hodowli głuszca i cietrzewia;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>
                <a:solidFill>
                  <a:prstClr val="black"/>
                </a:solidFill>
              </a:rPr>
              <a:t>tworzenia opracowań, ekspertyz i opinii oraz formułowanie zaleceń ochronnych. </a:t>
            </a:r>
            <a:endParaRPr lang="pl-PL" sz="1200" dirty="0">
              <a:solidFill>
                <a:prstClr val="black"/>
              </a:solidFill>
            </a:endParaRPr>
          </a:p>
          <a:p>
            <a:endParaRPr lang="pl-PL" sz="1200" dirty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endParaRPr lang="pl-PL" sz="120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>
              <a:solidFill>
                <a:prstClr val="black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125689" y="4587974"/>
            <a:ext cx="122501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 smtClean="0">
                <a:solidFill>
                  <a:prstClr val="black"/>
                </a:solidFill>
              </a:rPr>
              <a:t>fot. Nadleśnictwo Spychowo</a:t>
            </a:r>
            <a:endParaRPr lang="pl-PL" sz="700" dirty="0">
              <a:solidFill>
                <a:prstClr val="black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6454" y="2648195"/>
            <a:ext cx="2890198" cy="19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72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059832" y="123478"/>
            <a:ext cx="3274053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58" b="1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ENERGII</a:t>
            </a:r>
          </a:p>
          <a:p>
            <a:pPr algn="ctr"/>
            <a:endParaRPr lang="pl-PL" sz="127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37287"/>
            <a:ext cx="438950" cy="40846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9512" y="699542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Cele projektu: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Opracowanie strategii energetycznej PGL LP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/>
              <a:t>Produkcja energii OZE wraz z modernizacją infrastruktury przesyłowej energii elektrycznej i gazu na gruntach PGL LP.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/>
              <a:t>Wyposażenie PGL LP w pojazdy napędzane energią  elektryczną </a:t>
            </a:r>
            <a:br>
              <a:rPr lang="pl-PL" sz="1200" dirty="0"/>
            </a:br>
            <a:r>
              <a:rPr lang="pl-PL" sz="1200" dirty="0"/>
              <a:t>i paliwami alternatywnymi oraz budowę infrastruktury stacji ładowania.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/>
              <a:t>Zwiększenie efektywności energetycznej poprzez stosowanie innowacyjnych metod zarządzania </a:t>
            </a:r>
            <a:r>
              <a:rPr lang="pl-PL" sz="1200" dirty="0" smtClean="0"/>
              <a:t>energią. </a:t>
            </a:r>
            <a:endParaRPr lang="pl-PL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sp>
        <p:nvSpPr>
          <p:cNvPr id="11" name="Sześciokąt 10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6593" y="461796"/>
            <a:ext cx="365761" cy="307849"/>
          </a:xfrm>
          <a:prstGeom prst="rect">
            <a:avLst/>
          </a:prstGeom>
        </p:spPr>
      </p:pic>
      <p:sp>
        <p:nvSpPr>
          <p:cNvPr id="15" name="Sześciokąt 14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23AF695A-A9F5-057E-D246-0FE6A324A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2475" y="1779562"/>
            <a:ext cx="229409" cy="362106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6087128" y="1446441"/>
            <a:ext cx="149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projektu: </a:t>
            </a:r>
          </a:p>
          <a:p>
            <a:pPr algn="ctr"/>
            <a:r>
              <a:rPr lang="pl-PL" sz="1400" dirty="0" smtClean="0"/>
              <a:t>1 527 335 357 zł </a:t>
            </a:r>
            <a:endParaRPr lang="pl-PL" sz="14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4499992" y="2451833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Działania: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Stała analiza potencjału źródeł energii odnawialnej dostępnych dla PGL LP.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Budowa instalacji OZE.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Budowa wielkoskalowych obiektów energetycznych – Parki PV, TW.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Wdrażanie systemów obrotu energią elektryczną </a:t>
            </a:r>
            <a:br>
              <a:rPr lang="pl-PL" sz="1200" dirty="0" smtClean="0"/>
            </a:br>
            <a:r>
              <a:rPr lang="pl-PL" sz="1200" dirty="0" smtClean="0"/>
              <a:t>i gazem.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Budowa floty pojazdów napędzanych energią elektryczną i paliwami alternatywnymi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Budowa niezbędnej infrastruktury ładowania pojazdów elektrycznych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1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2022-2027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6595" y="2499742"/>
            <a:ext cx="3546172" cy="21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88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27784" y="123478"/>
            <a:ext cx="468052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Modernizacja energetyczna budynków PGL LP</a:t>
            </a:r>
            <a:endParaRPr lang="pl-PL" sz="2000" b="1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05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23478"/>
            <a:ext cx="1072476" cy="6122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sp>
        <p:nvSpPr>
          <p:cNvPr id="8" name="Sześciokąt 7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9" name="Sześciokąt 8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0C1C17A-56AB-E460-CE41-DEED129A7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85272" y="1771413"/>
            <a:ext cx="357914" cy="35888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ED0573D-FF20-D118-A751-95153A3BC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169" y="460864"/>
            <a:ext cx="322431" cy="322431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2022-2027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087128" y="1446441"/>
            <a:ext cx="149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projektu: </a:t>
            </a:r>
          </a:p>
          <a:p>
            <a:pPr algn="ctr"/>
            <a:r>
              <a:rPr lang="pl-PL" sz="1400" dirty="0" smtClean="0"/>
              <a:t>650 706 000</a:t>
            </a:r>
            <a:endParaRPr lang="pl-PL" sz="1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180853" y="822049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Cele projektu: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Poprawa efektywności energetycznej.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Obniżenie kosztów użytkowania budynków i poprawa ich stanu.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Upowszechnienie wiedzy w zakresie OZE oraz kształtowanie nawyków racjonalnego z niej korzystania.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Element społecznej odpowiedzialności biznesowej LP – wkład w energetyczną transformację gospodarki do modelu niskoemisyjnego.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1200" dirty="0" smtClean="0"/>
          </a:p>
          <a:p>
            <a:endParaRPr lang="pl-PL" sz="1200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1974" y="2570254"/>
            <a:ext cx="2376264" cy="1680293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5436096" y="278777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Działania: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Głęboka termomodernizacja obiektów.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Zastosowanie OZE w budynkach oraz magazynów energii (w tym wodorowych).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Optymalizacja wykorzystania energii w budynkach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200" dirty="0" smtClean="0"/>
              <a:t>Dostosowanie obiektów LP do obowiązujących przepisów m.in. uchwał antysmogowych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200" dirty="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14" y="2570253"/>
            <a:ext cx="2376265" cy="16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554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84164" y="8645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farm fotowoltaicznych i magazynów energii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301" y="971153"/>
            <a:ext cx="1655954" cy="1435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3682"/>
            <a:ext cx="1655954" cy="1435161"/>
          </a:xfrm>
          <a:prstGeom prst="rect">
            <a:avLst/>
          </a:prstGeom>
        </p:spPr>
      </p:pic>
      <p:sp>
        <p:nvSpPr>
          <p:cNvPr id="7" name="Sześciokąt 6"/>
          <p:cNvSpPr/>
          <p:nvPr/>
        </p:nvSpPr>
        <p:spPr>
          <a:xfrm>
            <a:off x="6853411" y="363157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8" name="Sześciokąt 7"/>
          <p:cNvSpPr/>
          <p:nvPr/>
        </p:nvSpPr>
        <p:spPr>
          <a:xfrm>
            <a:off x="7671255" y="1708051"/>
            <a:ext cx="585948" cy="505128"/>
          </a:xfrm>
          <a:prstGeom prst="hexagon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708" y="433789"/>
            <a:ext cx="329903" cy="35043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112" y="1849363"/>
            <a:ext cx="332233" cy="22250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124586" y="1338719"/>
            <a:ext cx="1493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Wartość programu: </a:t>
            </a:r>
          </a:p>
          <a:p>
            <a:pPr algn="ctr"/>
            <a:r>
              <a:rPr lang="pl-PL" sz="1400" dirty="0" smtClean="0"/>
              <a:t>2 960 000 000</a:t>
            </a:r>
            <a:endParaRPr lang="pl-PL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7558623" y="453840"/>
            <a:ext cx="1440160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Termin realizacji: 2023-2030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4791" y="555526"/>
            <a:ext cx="4867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Cele programu: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Ograniczenie </a:t>
            </a:r>
            <a:r>
              <a:rPr lang="pl-PL" sz="1200" dirty="0"/>
              <a:t>kosztów związanych z energią elektryczną, jednocześnie na osiągnięcie samowystarczalności energetycznej PGL LP przy jednoczesnym odciążeniu systemu wytwarzania energii elektrycznej</a:t>
            </a:r>
            <a:r>
              <a:rPr lang="pl-PL" sz="1200" dirty="0" smtClean="0"/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Zaspokajanie </a:t>
            </a:r>
            <a:r>
              <a:rPr lang="pl-PL" sz="1200" dirty="0"/>
              <a:t>potrzeb energetycznych danej jednostki w ramach prowadzonej działalności (zużycie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w </a:t>
            </a:r>
            <a:r>
              <a:rPr lang="pl-PL" sz="1200" dirty="0"/>
              <a:t>biurach, zakładach, ładowanie pojazdów itp.). Szacuje się, że budowa farm pozwoli na zmniejszenie zapotrzebowania na zakup energii elektrycznej od zewnętrznych dostawców o min. 40%. </a:t>
            </a:r>
            <a:endParaRPr lang="pl-PL" sz="1200" dirty="0" smtClean="0"/>
          </a:p>
        </p:txBody>
      </p:sp>
      <p:sp>
        <p:nvSpPr>
          <p:cNvPr id="15" name="pole tekstowe 14"/>
          <p:cNvSpPr txBox="1"/>
          <p:nvPr/>
        </p:nvSpPr>
        <p:spPr>
          <a:xfrm>
            <a:off x="5220072" y="2923627"/>
            <a:ext cx="3680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Działania: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B</a:t>
            </a:r>
            <a:r>
              <a:rPr lang="pl-PL" sz="1200" dirty="0" smtClean="0"/>
              <a:t>udowa </a:t>
            </a:r>
            <a:r>
              <a:rPr lang="pl-PL" sz="1200" dirty="0"/>
              <a:t>farm fotowoltaicznych o mocy </a:t>
            </a:r>
            <a:r>
              <a:rPr lang="pl-PL" sz="1200" dirty="0" smtClean="0"/>
              <a:t>1MW.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 smtClean="0"/>
              <a:t>Budowa </a:t>
            </a:r>
            <a:r>
              <a:rPr lang="pl-PL" sz="1200" dirty="0"/>
              <a:t>magazynów wodorowych w siedzibach </a:t>
            </a:r>
            <a:r>
              <a:rPr lang="pl-PL" sz="1200" dirty="0" smtClean="0"/>
              <a:t>RDLP.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B</a:t>
            </a:r>
            <a:r>
              <a:rPr lang="pl-PL" sz="1200" dirty="0" smtClean="0"/>
              <a:t>udowa </a:t>
            </a:r>
            <a:r>
              <a:rPr lang="pl-PL" sz="1200" dirty="0"/>
              <a:t>magazynów wodorowych przy powstających farmach </a:t>
            </a:r>
            <a:r>
              <a:rPr lang="pl-PL" sz="1200" dirty="0" smtClean="0"/>
              <a:t>wiatrowych.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200" dirty="0"/>
              <a:t>B</a:t>
            </a:r>
            <a:r>
              <a:rPr lang="pl-PL" sz="1200" dirty="0" smtClean="0"/>
              <a:t>udowa </a:t>
            </a:r>
            <a:r>
              <a:rPr lang="pl-PL" sz="1200" dirty="0"/>
              <a:t>elektrowni farm fotowoltaicznych ze spółkami Skarbu Państwa (wspólne inwestycje kapitałowe</a:t>
            </a:r>
            <a:r>
              <a:rPr lang="pl-PL" sz="1200" dirty="0" smtClean="0"/>
              <a:t>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sz="1200" dirty="0" smtClean="0"/>
          </a:p>
          <a:p>
            <a:endParaRPr lang="pl-PL" sz="1200" dirty="0" smtClean="0"/>
          </a:p>
          <a:p>
            <a:endParaRPr lang="pl-PL" sz="12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8" r="3912"/>
          <a:stretch/>
        </p:blipFill>
        <p:spPr>
          <a:xfrm>
            <a:off x="251361" y="2715766"/>
            <a:ext cx="2736304" cy="1810779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2378826"/>
            <a:ext cx="1686495" cy="21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45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1561" y="533375"/>
            <a:ext cx="5544616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6"/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/>
          </p:nvPr>
        </p:nvGraphicFramePr>
        <p:xfrm>
          <a:off x="-108520" y="195487"/>
          <a:ext cx="9252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29445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1528487826"/>
              </p:ext>
            </p:extLst>
          </p:nvPr>
        </p:nvGraphicFramePr>
        <p:xfrm>
          <a:off x="1547664" y="-452586"/>
          <a:ext cx="626469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475656" y="2172774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Dotyczy bezpośrednio wielkości emisji z poszczególnych </a:t>
            </a:r>
            <a:r>
              <a:rPr lang="pl-PL" sz="1200" dirty="0" smtClean="0"/>
              <a:t>instalacji energochłonnych:</a:t>
            </a:r>
            <a:endParaRPr lang="pl-PL" sz="1200" dirty="0"/>
          </a:p>
          <a:p>
            <a:pPr algn="ctr"/>
            <a:r>
              <a:rPr lang="pl-PL" sz="1200" dirty="0"/>
              <a:t>ponad </a:t>
            </a:r>
            <a:r>
              <a:rPr lang="pl-PL" sz="1200" b="1" dirty="0"/>
              <a:t>10 tys. </a:t>
            </a:r>
            <a:r>
              <a:rPr lang="pl-PL" sz="1200" b="1" dirty="0" smtClean="0"/>
              <a:t>instalacji </a:t>
            </a:r>
            <a:r>
              <a:rPr lang="pl-PL" sz="1200" b="1" dirty="0"/>
              <a:t>przemysłowych z 31 krajów</a:t>
            </a:r>
            <a:r>
              <a:rPr lang="pl-PL" sz="1200" dirty="0"/>
              <a:t> (elektrowni i zakładów przemysłowych) i </a:t>
            </a:r>
            <a:r>
              <a:rPr lang="pl-PL" sz="1200" b="1" dirty="0"/>
              <a:t>linii lotniczych</a:t>
            </a:r>
            <a:r>
              <a:rPr lang="pl-PL" sz="1200" dirty="0"/>
              <a:t> realizujących loty </a:t>
            </a:r>
            <a:r>
              <a:rPr lang="pl-PL" sz="1200" dirty="0" smtClean="0"/>
              <a:t>między </a:t>
            </a:r>
            <a:r>
              <a:rPr lang="pl-PL" sz="1200" dirty="0"/>
              <a:t>tymi krajami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103948" y="2168362"/>
            <a:ext cx="1728192" cy="165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Transport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Odpady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Rolnictwo (hodowla)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Sektor komunalno-bytowy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Emisje przemysłowe </a:t>
            </a:r>
            <a:br>
              <a:rPr lang="pl-PL" sz="1200" dirty="0"/>
            </a:br>
            <a:r>
              <a:rPr lang="pl-PL" sz="1200" dirty="0"/>
              <a:t>poza ETS</a:t>
            </a:r>
          </a:p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111337" y="2195826"/>
            <a:ext cx="1855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Grunty uprawne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Grunty trawiaste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Zalesienia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Wylesienia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/>
              <a:t>Zarządzane grunty leśne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403648" y="4011909"/>
            <a:ext cx="2160240" cy="646331"/>
          </a:xfrm>
          <a:prstGeom prst="rect">
            <a:avLst/>
          </a:prstGeom>
          <a:noFill/>
          <a:ln w="28575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pl-PL" sz="1200" dirty="0"/>
              <a:t>Redukcja emisji GC w 2030 roku o 43% w stosunku do poziomu emisji w 2005 roku. 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907014" y="4011909"/>
            <a:ext cx="1800200" cy="646331"/>
          </a:xfrm>
          <a:prstGeom prst="rect">
            <a:avLst/>
          </a:prstGeom>
          <a:noFill/>
          <a:ln w="28575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Redukcja emisji w 2030 roku o 30% w stosunku do 2005 r</a:t>
            </a:r>
            <a:r>
              <a:rPr lang="pl-PL" sz="1200" dirty="0" smtClean="0"/>
              <a:t>.</a:t>
            </a:r>
            <a:endParaRPr lang="pl-PL" sz="12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014450" y="4011908"/>
            <a:ext cx="2016224" cy="646331"/>
          </a:xfrm>
          <a:prstGeom prst="rect">
            <a:avLst/>
          </a:prstGeom>
          <a:noFill/>
          <a:ln w="38100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pl-PL" sz="12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Cel w zakresie pochłaniania dla UE na rok 2030: -</a:t>
            </a:r>
            <a:r>
              <a:rPr lang="pl-PL" sz="1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310 mln ton </a:t>
            </a:r>
            <a:r>
              <a:rPr lang="pl-PL" sz="1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</a:t>
            </a:r>
            <a:r>
              <a:rPr lang="pl-PL" sz="1200" b="1" baseline="-250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</a:t>
            </a:r>
            <a:r>
              <a:rPr lang="pl-PL" sz="1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eq</a:t>
            </a:r>
            <a:endParaRPr lang="pl-PL" sz="1200" b="1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78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4294967295"/>
          </p:nvPr>
        </p:nvSpPr>
        <p:spPr>
          <a:xfrm>
            <a:off x="4915940" y="2915691"/>
            <a:ext cx="4228061" cy="182678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Dyrekcja Generalna</a:t>
            </a:r>
            <a:r>
              <a:rPr lang="pl-PL" sz="127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27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Lasów Państwowych</a:t>
            </a:r>
            <a:r>
              <a:rPr lang="pl-PL" sz="127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127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27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ul. </a:t>
            </a:r>
            <a:r>
              <a:rPr lang="pl-PL" sz="127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Grójecka 127, 02-124 </a:t>
            </a:r>
            <a:r>
              <a:rPr lang="pl-PL" sz="127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Warszawa</a:t>
            </a:r>
          </a:p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sekretariat@lasy.gov.pl</a:t>
            </a:r>
            <a:endParaRPr lang="pl-PL" sz="127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pl-PL" sz="127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tel.: +48 22 </a:t>
            </a:r>
            <a:r>
              <a:rPr lang="pl-PL" sz="127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58 98 100</a:t>
            </a:r>
          </a:p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www.lasy.gov.pl</a:t>
            </a:r>
            <a:endParaRPr lang="pl-PL" sz="127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1791F35A-F3F2-4049-AB46-9B96877F57C5}"/>
              </a:ext>
            </a:extLst>
          </p:cNvPr>
          <p:cNvSpPr txBox="1">
            <a:spLocks/>
          </p:cNvSpPr>
          <p:nvPr/>
        </p:nvSpPr>
        <p:spPr>
          <a:xfrm>
            <a:off x="3314787" y="1657413"/>
            <a:ext cx="5143145" cy="800045"/>
          </a:xfrm>
          <a:prstGeom prst="rect">
            <a:avLst/>
          </a:prstGeom>
          <a:noFill/>
        </p:spPr>
        <p:txBody>
          <a:bodyPr vert="horz" lIns="91435" tIns="45718" rIns="91435" bIns="45718" rtlCol="0">
            <a:normAutofit/>
          </a:bodyPr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b="1" dirty="0">
                <a:solidFill>
                  <a:srgbClr val="006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Dziękuję za uwagę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4F339722-CEF2-4633-BB57-8D3F6E94A06F}"/>
              </a:ext>
            </a:extLst>
          </p:cNvPr>
          <p:cNvCxnSpPr>
            <a:cxnSpLocks/>
          </p:cNvCxnSpPr>
          <p:nvPr/>
        </p:nvCxnSpPr>
        <p:spPr>
          <a:xfrm>
            <a:off x="2796295" y="763544"/>
            <a:ext cx="0" cy="429273"/>
          </a:xfrm>
          <a:prstGeom prst="line">
            <a:avLst/>
          </a:prstGeom>
          <a:ln w="254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57ABA4AC-F52C-4E34-9F76-106194D45CC6}"/>
              </a:ext>
            </a:extLst>
          </p:cNvPr>
          <p:cNvSpPr txBox="1"/>
          <p:nvPr/>
        </p:nvSpPr>
        <p:spPr>
          <a:xfrm>
            <a:off x="7570851" y="4804259"/>
            <a:ext cx="157315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270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7E39C9F-B199-4831-B6A6-2AF66C6AD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776" y="704074"/>
            <a:ext cx="2070299" cy="5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34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0948"/>
            <a:ext cx="3384376" cy="475642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431896" y="3507854"/>
            <a:ext cx="3384376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xmlns="" val="3719249588"/>
              </p:ext>
            </p:extLst>
          </p:nvPr>
        </p:nvGraphicFramePr>
        <p:xfrm>
          <a:off x="0" y="249968"/>
          <a:ext cx="514806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Prostokąt 12"/>
          <p:cNvSpPr/>
          <p:nvPr/>
        </p:nvSpPr>
        <p:spPr>
          <a:xfrm>
            <a:off x="2915816" y="1584748"/>
            <a:ext cx="1277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000" dirty="0"/>
              <a:t>POLSKA</a:t>
            </a:r>
          </a:p>
          <a:p>
            <a:pPr lvl="0"/>
            <a:r>
              <a:rPr lang="pl-PL" sz="1000" dirty="0" smtClean="0"/>
              <a:t>-38 </a:t>
            </a:r>
            <a:r>
              <a:rPr lang="pl-PL" sz="1000" dirty="0"/>
              <a:t>mln t CO2eq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5" y="3142628"/>
            <a:ext cx="3888432" cy="15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56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392101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15F51"/>
                </a:solidFill>
                <a:cs typeface="Calibri Light" panose="020F0302020204030204" pitchFamily="34" charset="0"/>
              </a:rPr>
              <a:t>Pochłanianie  w   sektorze LULUCF</a:t>
            </a:r>
            <a:endParaRPr lang="pl-PL" sz="2400" b="1" dirty="0">
              <a:solidFill>
                <a:srgbClr val="015F51"/>
              </a:solidFill>
              <a:cs typeface="Calibri Light" panose="020F03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577" y="3579862"/>
            <a:ext cx="5159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Źródło</a:t>
            </a:r>
            <a:r>
              <a:rPr lang="pl-PL" sz="10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Krajowy Raport </a:t>
            </a:r>
            <a:r>
              <a:rPr lang="pl-PL" sz="105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Inwentaryzacyjny  dla </a:t>
            </a:r>
            <a:r>
              <a:rPr lang="pl-PL" sz="10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UNFCCC, KOBIZE 2022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544619" y="379009"/>
            <a:ext cx="2491877" cy="1261884"/>
          </a:xfrm>
          <a:prstGeom prst="rect">
            <a:avLst/>
          </a:prstGeom>
          <a:ln>
            <a:solidFill>
              <a:srgbClr val="006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5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Aktualna </a:t>
            </a:r>
            <a:r>
              <a:rPr lang="pl-PL" sz="15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raportowana wartość dla całego sektora </a:t>
            </a:r>
            <a:r>
              <a:rPr lang="pl-PL" sz="15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LULUCF w Polsce:</a:t>
            </a:r>
          </a:p>
          <a:p>
            <a:pPr algn="ctr"/>
            <a:r>
              <a:rPr lang="pl-PL" sz="1500" b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-20,5 </a:t>
            </a:r>
            <a:r>
              <a:rPr lang="pl-PL" sz="15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mln t CO</a:t>
            </a:r>
            <a:r>
              <a:rPr lang="pl-PL" sz="1500" b="1" baseline="-25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pl-PL" sz="15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</a:t>
            </a:r>
            <a:r>
              <a:rPr lang="pl-PL" sz="15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5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15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5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pl-PL" sz="15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dane dla 2020</a:t>
            </a:r>
            <a:r>
              <a:rPr lang="pl-PL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/>
          <a:srcRect l="3279" t="4108" r="4507" b="11668"/>
          <a:stretch/>
        </p:blipFill>
        <p:spPr>
          <a:xfrm>
            <a:off x="-1" y="823134"/>
            <a:ext cx="5647925" cy="275672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156176" y="2004378"/>
            <a:ext cx="2880320" cy="1092607"/>
          </a:xfrm>
          <a:prstGeom prst="rect">
            <a:avLst/>
          </a:prstGeom>
          <a:ln>
            <a:solidFill>
              <a:srgbClr val="006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R</a:t>
            </a:r>
            <a:r>
              <a:rPr lang="pl-PL" sz="1300" dirty="0" smtClean="0"/>
              <a:t>ok </a:t>
            </a:r>
            <a:r>
              <a:rPr lang="pl-PL" sz="1300" dirty="0"/>
              <a:t>2020 jest drugim z rzędu rokiem, </a:t>
            </a: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300" dirty="0" smtClean="0"/>
              <a:t>w którym akumulacja </a:t>
            </a:r>
            <a:r>
              <a:rPr lang="pl-PL" sz="1300" dirty="0"/>
              <a:t>węgla w polskich lasach nie osiągnęła </a:t>
            </a:r>
            <a:r>
              <a:rPr lang="pl-PL" sz="1300" dirty="0" smtClean="0"/>
              <a:t>poziomu z lat poprzednich. Załamanie </a:t>
            </a:r>
            <a:r>
              <a:rPr lang="pl-PL" sz="1300" dirty="0"/>
              <a:t>trendu </a:t>
            </a:r>
            <a:r>
              <a:rPr lang="pl-PL" sz="1300" dirty="0" smtClean="0"/>
              <a:t>następuje </a:t>
            </a:r>
            <a:r>
              <a:rPr lang="pl-PL" sz="1300" dirty="0"/>
              <a:t>w roku 2019.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368423" y="3579862"/>
            <a:ext cx="3697461" cy="1200329"/>
          </a:xfrm>
          <a:prstGeom prst="rect">
            <a:avLst/>
          </a:prstGeom>
          <a:ln>
            <a:solidFill>
              <a:srgbClr val="006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Przyczyny załamania trendu m.in.: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 smtClean="0"/>
              <a:t>Długoterminowe skutki klęsk żywiołowych </a:t>
            </a:r>
          </a:p>
          <a:p>
            <a:r>
              <a:rPr lang="pl-PL" sz="1200" dirty="0"/>
              <a:t> </a:t>
            </a:r>
            <a:r>
              <a:rPr lang="pl-PL" sz="1200" dirty="0" smtClean="0"/>
              <a:t>             </a:t>
            </a:r>
            <a:r>
              <a:rPr lang="pl-PL" sz="1200" dirty="0">
                <a:sym typeface="Wingdings 2" panose="05020102010507070707" pitchFamily="18" charset="2"/>
              </a:rPr>
              <a:t></a:t>
            </a:r>
            <a:r>
              <a:rPr lang="pl-PL" sz="1200" dirty="0" smtClean="0"/>
              <a:t>suszy występujących od 2014 r.</a:t>
            </a:r>
          </a:p>
          <a:p>
            <a:r>
              <a:rPr lang="pl-PL" sz="1200" dirty="0" smtClean="0"/>
              <a:t>              </a:t>
            </a:r>
            <a:r>
              <a:rPr lang="pl-PL" sz="1200" dirty="0" smtClean="0">
                <a:sym typeface="Wingdings 2" panose="05020102010507070707" pitchFamily="18" charset="2"/>
              </a:rPr>
              <a:t> huraganowych wiatrów w 2017</a:t>
            </a:r>
            <a:r>
              <a:rPr lang="pl-PL" sz="1200" dirty="0"/>
              <a:t>r.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 smtClean="0">
                <a:sym typeface="Wingdings 2" panose="05020102010507070707" pitchFamily="18" charset="2"/>
              </a:rPr>
              <a:t>    Starzenie się drzewostanów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dirty="0" smtClean="0">
                <a:sym typeface="Wingdings 2" panose="05020102010507070707" pitchFamily="18" charset="2"/>
              </a:rPr>
              <a:t>    Zmiany dynamiki wydzielania się martwego drewna</a:t>
            </a:r>
            <a:endParaRPr lang="pl-PL" sz="1200" dirty="0" smtClean="0"/>
          </a:p>
        </p:txBody>
      </p:sp>
    </p:spTree>
    <p:extLst>
      <p:ext uri="{BB962C8B-B14F-4D97-AF65-F5344CB8AC3E}">
        <p14:creationId xmlns:p14="http://schemas.microsoft.com/office/powerpoint/2010/main" xmlns="" val="49165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4283969" y="507185"/>
            <a:ext cx="4608512" cy="400110"/>
          </a:xfrm>
          <a:prstGeom prst="rect">
            <a:avLst/>
          </a:prstGeom>
          <a:ln>
            <a:solidFill>
              <a:srgbClr val="006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1"/>
                </a:solidFill>
              </a:rPr>
              <a:t>Konsekwencje osiągnięcia celów LULUCF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550930" y="1131590"/>
            <a:ext cx="43204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cs typeface="Calibri Light" panose="020F0302020204030204" pitchFamily="34" charset="0"/>
              </a:rPr>
              <a:t>PGL LP - redukcja pozyskania </a:t>
            </a:r>
            <a:r>
              <a:rPr lang="pl-PL" sz="1400" dirty="0" smtClean="0">
                <a:cs typeface="Calibri Light" panose="020F0302020204030204" pitchFamily="34" charset="0"/>
              </a:rPr>
              <a:t>w </a:t>
            </a:r>
            <a:r>
              <a:rPr lang="pl-PL" sz="1400" dirty="0">
                <a:cs typeface="Calibri Light" panose="020F0302020204030204" pitchFamily="34" charset="0"/>
              </a:rPr>
              <a:t>okresie 2026 – 2030 o ok. 33%</a:t>
            </a:r>
            <a:br>
              <a:rPr lang="pl-PL" sz="1400" dirty="0">
                <a:cs typeface="Calibri Light" panose="020F0302020204030204" pitchFamily="34" charset="0"/>
              </a:rPr>
            </a:br>
            <a:r>
              <a:rPr lang="pl-PL" sz="1400" dirty="0">
                <a:cs typeface="Calibri Light" panose="020F0302020204030204" pitchFamily="34" charset="0"/>
              </a:rPr>
              <a:t>– z (</a:t>
            </a:r>
            <a:r>
              <a:rPr lang="pl-PL" sz="1400" dirty="0" smtClean="0">
                <a:cs typeface="Calibri Light" panose="020F0302020204030204" pitchFamily="34" charset="0"/>
              </a:rPr>
              <a:t>średnio) 40 </a:t>
            </a:r>
            <a:r>
              <a:rPr lang="pl-PL" sz="1400" dirty="0">
                <a:cs typeface="Calibri Light" panose="020F0302020204030204" pitchFamily="34" charset="0"/>
              </a:rPr>
              <a:t>mln m</a:t>
            </a:r>
            <a:r>
              <a:rPr lang="pl-PL" sz="1400" baseline="30000" dirty="0">
                <a:cs typeface="Calibri Light" panose="020F0302020204030204" pitchFamily="34" charset="0"/>
              </a:rPr>
              <a:t>3</a:t>
            </a:r>
            <a:r>
              <a:rPr lang="pl-PL" sz="1400" dirty="0">
                <a:cs typeface="Calibri Light" panose="020F0302020204030204" pitchFamily="34" charset="0"/>
              </a:rPr>
              <a:t>/rok do 28,9 mln </a:t>
            </a:r>
            <a:r>
              <a:rPr lang="pl-PL" sz="1400" dirty="0" smtClean="0">
                <a:cs typeface="Calibri Light" panose="020F0302020204030204" pitchFamily="34" charset="0"/>
              </a:rPr>
              <a:t>m</a:t>
            </a:r>
            <a:r>
              <a:rPr lang="pl-PL" sz="1400" baseline="30000" dirty="0" smtClean="0">
                <a:cs typeface="Calibri Light" panose="020F0302020204030204" pitchFamily="34" charset="0"/>
              </a:rPr>
              <a:t>3</a:t>
            </a:r>
            <a:r>
              <a:rPr lang="pl-PL" sz="1400" dirty="0" smtClean="0">
                <a:cs typeface="Calibri Light" panose="020F0302020204030204" pitchFamily="34" charset="0"/>
              </a:rPr>
              <a:t>/rok.</a:t>
            </a:r>
            <a:endParaRPr lang="pl-PL" sz="1400" dirty="0"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cs typeface="Calibri Light" panose="020F0302020204030204" pitchFamily="34" charset="0"/>
              </a:rPr>
              <a:t>Wzrost średniego wieku drzewostanów w PGL LP (2021 – </a:t>
            </a:r>
            <a:r>
              <a:rPr lang="pl-PL" sz="1400" dirty="0" smtClean="0">
                <a:cs typeface="Calibri Light" panose="020F0302020204030204" pitchFamily="34" charset="0"/>
              </a:rPr>
              <a:t>2030)</a:t>
            </a:r>
            <a:r>
              <a:rPr lang="pl-PL" sz="1400" dirty="0">
                <a:cs typeface="Calibri Light" panose="020F0302020204030204" pitchFamily="34" charset="0"/>
              </a:rPr>
              <a:t/>
            </a:r>
            <a:br>
              <a:rPr lang="pl-PL" sz="1400" dirty="0">
                <a:cs typeface="Calibri Light" panose="020F0302020204030204" pitchFamily="34" charset="0"/>
              </a:rPr>
            </a:br>
            <a:r>
              <a:rPr lang="pl-PL" sz="1400" dirty="0">
                <a:cs typeface="Calibri Light" panose="020F0302020204030204" pitchFamily="34" charset="0"/>
              </a:rPr>
              <a:t>– </a:t>
            </a:r>
            <a:r>
              <a:rPr lang="pl-PL" sz="1400" dirty="0" smtClean="0">
                <a:cs typeface="Calibri Light" panose="020F0302020204030204" pitchFamily="34" charset="0"/>
              </a:rPr>
              <a:t>z 61,9 </a:t>
            </a:r>
            <a:r>
              <a:rPr lang="pl-PL" sz="1400" dirty="0">
                <a:cs typeface="Calibri Light" panose="020F0302020204030204" pitchFamily="34" charset="0"/>
              </a:rPr>
              <a:t>do 64,9. Scenariusz BAU – 63,2.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cs typeface="Calibri Light" panose="020F0302020204030204" pitchFamily="34" charset="0"/>
              </a:rPr>
              <a:t>Wzrost zasobności drzewostanów w lasach PGL </a:t>
            </a:r>
            <a:r>
              <a:rPr lang="pl-PL" sz="1400" dirty="0" smtClean="0">
                <a:cs typeface="Calibri Light" panose="020F0302020204030204" pitchFamily="34" charset="0"/>
              </a:rPr>
              <a:t>LP</a:t>
            </a:r>
            <a:br>
              <a:rPr lang="pl-PL" sz="1400" dirty="0" smtClean="0">
                <a:cs typeface="Calibri Light" panose="020F0302020204030204" pitchFamily="34" charset="0"/>
              </a:rPr>
            </a:br>
            <a:r>
              <a:rPr lang="pl-PL" sz="1400" dirty="0" smtClean="0">
                <a:cs typeface="Calibri Light" panose="020F0302020204030204" pitchFamily="34" charset="0"/>
              </a:rPr>
              <a:t>– </a:t>
            </a:r>
            <a:r>
              <a:rPr lang="pl-PL" sz="1400" dirty="0">
                <a:cs typeface="Calibri Light" panose="020F0302020204030204" pitchFamily="34" charset="0"/>
              </a:rPr>
              <a:t>z 302,7 do 325,1 </a:t>
            </a:r>
            <a:r>
              <a:rPr lang="pl-PL" sz="1400" dirty="0" smtClean="0">
                <a:cs typeface="Calibri Light" panose="020F0302020204030204" pitchFamily="34" charset="0"/>
              </a:rPr>
              <a:t>m</a:t>
            </a:r>
            <a:r>
              <a:rPr lang="pl-PL" sz="1400" baseline="20000" dirty="0" smtClean="0">
                <a:cs typeface="Calibri Light" panose="020F0302020204030204" pitchFamily="34" charset="0"/>
              </a:rPr>
              <a:t>3</a:t>
            </a:r>
            <a:r>
              <a:rPr lang="pl-PL" sz="1400" dirty="0" smtClean="0">
                <a:cs typeface="Calibri Light" panose="020F0302020204030204" pitchFamily="34" charset="0"/>
              </a:rPr>
              <a:t>/ha </a:t>
            </a:r>
            <a:endParaRPr lang="pl-PL" sz="1400" dirty="0"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cs typeface="Calibri Light" panose="020F0302020204030204" pitchFamily="34" charset="0"/>
              </a:rPr>
              <a:t>Wzrost zapasu w polskich lasach o 200 mln m</a:t>
            </a:r>
            <a:r>
              <a:rPr lang="pl-PL" sz="1400" baseline="22000" dirty="0">
                <a:cs typeface="Calibri Light" panose="020F0302020204030204" pitchFamily="34" charset="0"/>
              </a:rPr>
              <a:t>3 </a:t>
            </a:r>
            <a:r>
              <a:rPr lang="pl-PL" sz="1400" dirty="0">
                <a:cs typeface="Calibri Light" panose="020F0302020204030204" pitchFamily="34" charset="0"/>
              </a:rPr>
              <a:t>(dla okresu 2019 – 2030</a:t>
            </a:r>
            <a:r>
              <a:rPr lang="pl-PL" sz="1400" dirty="0" smtClean="0">
                <a:cs typeface="Calibri Light" panose="020F0302020204030204" pitchFamily="34" charset="0"/>
              </a:rPr>
              <a:t>)</a:t>
            </a:r>
            <a:br>
              <a:rPr lang="pl-PL" sz="1400" dirty="0" smtClean="0">
                <a:cs typeface="Calibri Light" panose="020F0302020204030204" pitchFamily="34" charset="0"/>
              </a:rPr>
            </a:br>
            <a:r>
              <a:rPr lang="pl-PL" sz="1400" dirty="0" smtClean="0">
                <a:cs typeface="Calibri Light" panose="020F0302020204030204" pitchFamily="34" charset="0"/>
              </a:rPr>
              <a:t>– </a:t>
            </a:r>
            <a:r>
              <a:rPr lang="pl-PL" sz="1400" dirty="0">
                <a:cs typeface="Calibri Light" panose="020F0302020204030204" pitchFamily="34" charset="0"/>
              </a:rPr>
              <a:t>z 2,7 mld m</a:t>
            </a:r>
            <a:r>
              <a:rPr lang="pl-PL" sz="1400" baseline="30000" dirty="0">
                <a:cs typeface="Calibri Light" panose="020F0302020204030204" pitchFamily="34" charset="0"/>
              </a:rPr>
              <a:t>3</a:t>
            </a:r>
            <a:r>
              <a:rPr lang="pl-PL" sz="1400" dirty="0">
                <a:cs typeface="Calibri Light" panose="020F0302020204030204" pitchFamily="34" charset="0"/>
              </a:rPr>
              <a:t> w 2021 – </a:t>
            </a:r>
            <a:r>
              <a:rPr lang="pl-PL" sz="1400" dirty="0" smtClean="0">
                <a:cs typeface="Calibri Light" panose="020F0302020204030204" pitchFamily="34" charset="0"/>
              </a:rPr>
              <a:t>do </a:t>
            </a:r>
            <a:r>
              <a:rPr lang="pl-PL" sz="1400" dirty="0">
                <a:cs typeface="Calibri Light" panose="020F0302020204030204" pitchFamily="34" charset="0"/>
              </a:rPr>
              <a:t>2,9 mld m</a:t>
            </a:r>
            <a:r>
              <a:rPr lang="pl-PL" sz="1400" baseline="30000" dirty="0">
                <a:cs typeface="Calibri Light" panose="020F0302020204030204" pitchFamily="34" charset="0"/>
              </a:rPr>
              <a:t>3</a:t>
            </a:r>
            <a:r>
              <a:rPr lang="pl-PL" sz="1400" dirty="0">
                <a:cs typeface="Calibri Light" panose="020F0302020204030204" pitchFamily="34" charset="0"/>
              </a:rPr>
              <a:t> w 2031 </a:t>
            </a:r>
            <a:r>
              <a:rPr lang="pl-PL" sz="1400" dirty="0" smtClean="0">
                <a:cs typeface="Calibri Light" panose="020F0302020204030204" pitchFamily="34" charset="0"/>
              </a:rPr>
              <a:t>roku </a:t>
            </a:r>
            <a:endParaRPr lang="pl-PL" sz="1400" baseline="22000" dirty="0"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cs typeface="Calibri Light" panose="020F0302020204030204" pitchFamily="34" charset="0"/>
              </a:rPr>
              <a:t>Wzrost zagrożenia dla stabilności i trwałości </a:t>
            </a:r>
            <a:r>
              <a:rPr lang="pl-PL" sz="1400" dirty="0" smtClean="0">
                <a:cs typeface="Calibri Light" panose="020F0302020204030204" pitchFamily="34" charset="0"/>
              </a:rPr>
              <a:t>lasów.</a:t>
            </a:r>
            <a:endParaRPr lang="pl-PL" sz="1400" dirty="0">
              <a:cs typeface="Calibri Light" panose="020F0302020204030204" pitchFamily="34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ED3AF3F4-3245-2F41-99D6-958E06244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35" y="2550152"/>
            <a:ext cx="30403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x-none" altLang="x-none" sz="1400" dirty="0" smtClean="0">
                <a:latin typeface="+mn-lt"/>
              </a:rPr>
              <a:t>Nie</a:t>
            </a:r>
            <a:r>
              <a:rPr lang="pl-PL" altLang="x-none" sz="1400" dirty="0" smtClean="0">
                <a:latin typeface="+mn-lt"/>
              </a:rPr>
              <a:t> podaje wskazówek, jak zwiększyć pochłanianie (pozostawia się to p.cz.)</a:t>
            </a:r>
            <a:r>
              <a:rPr lang="x-none" altLang="x-none" sz="1400" dirty="0" smtClean="0">
                <a:latin typeface="+mn-lt"/>
              </a:rPr>
              <a:t> </a:t>
            </a:r>
            <a:endParaRPr lang="pl-PL" altLang="x-none" sz="14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altLang="x-none" sz="1400" dirty="0" smtClean="0">
                <a:latin typeface="+mn-lt"/>
              </a:rPr>
              <a:t>Główny </a:t>
            </a:r>
            <a:r>
              <a:rPr lang="pl-PL" altLang="x-none" sz="1400" dirty="0">
                <a:latin typeface="+mn-lt"/>
              </a:rPr>
              <a:t>nacisk na pochłanianie</a:t>
            </a:r>
            <a:r>
              <a:rPr lang="x-none" altLang="x-none" sz="1400" dirty="0">
                <a:latin typeface="+mn-lt"/>
              </a:rPr>
              <a:t>, podczas, gdy magazynowanie wegla w produktach </a:t>
            </a:r>
            <a:r>
              <a:rPr lang="en-GB" altLang="x-none" sz="1400" dirty="0" err="1">
                <a:latin typeface="+mn-lt"/>
              </a:rPr>
              <a:t>i</a:t>
            </a:r>
            <a:r>
              <a:rPr lang="x-none" altLang="x-none" sz="1400" dirty="0">
                <a:latin typeface="+mn-lt"/>
              </a:rPr>
              <a:t> </a:t>
            </a:r>
            <a:r>
              <a:rPr lang="x-none" altLang="x-none" sz="1400" dirty="0" smtClean="0">
                <a:latin typeface="+mn-lt"/>
              </a:rPr>
              <a:t>substytucja </a:t>
            </a:r>
            <a:r>
              <a:rPr lang="x-none" altLang="x-none" sz="1400" dirty="0">
                <a:latin typeface="+mn-lt"/>
              </a:rPr>
              <a:t>są </a:t>
            </a:r>
            <a:r>
              <a:rPr lang="x-none" altLang="x-none" sz="1400" dirty="0" smtClean="0">
                <a:latin typeface="+mn-lt"/>
              </a:rPr>
              <a:t>zmarginalizowane.</a:t>
            </a:r>
            <a:endParaRPr lang="pl-PL" altLang="x-none" sz="14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x-none" altLang="x-none" sz="1400" dirty="0" smtClean="0">
                <a:latin typeface="+mn-lt"/>
              </a:rPr>
              <a:t>Kwestie </a:t>
            </a:r>
            <a:r>
              <a:rPr lang="x-none" altLang="x-none" sz="1400" dirty="0">
                <a:latin typeface="+mn-lt"/>
              </a:rPr>
              <a:t>adaptacji lasów często </a:t>
            </a:r>
            <a:r>
              <a:rPr lang="pl-PL" altLang="x-none" sz="1400" dirty="0" smtClean="0">
                <a:latin typeface="+mn-lt"/>
              </a:rPr>
              <a:t>pomijane</a:t>
            </a:r>
            <a:r>
              <a:rPr lang="x-none" altLang="x-none" sz="1400" dirty="0" smtClean="0">
                <a:latin typeface="+mn-lt"/>
              </a:rPr>
              <a:t>.</a:t>
            </a:r>
            <a:endParaRPr lang="x-none" altLang="x-none" sz="1400" dirty="0"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27501" y="520651"/>
            <a:ext cx="3557709" cy="360996"/>
          </a:xfrm>
          <a:prstGeom prst="rect">
            <a:avLst/>
          </a:prstGeom>
          <a:noFill/>
          <a:ln w="28575">
            <a:solidFill>
              <a:srgbClr val="00605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OCENA SKUTKÓW REGULACJI LULUCF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1970" y="1015928"/>
            <a:ext cx="390195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400" dirty="0" smtClean="0"/>
              <a:t>Spadający potencjał pochłaniania w lasach UE</a:t>
            </a:r>
          </a:p>
          <a:p>
            <a:endParaRPr lang="pl-PL" sz="500" dirty="0"/>
          </a:p>
          <a:p>
            <a:r>
              <a:rPr lang="pl-PL" sz="1000" dirty="0" smtClean="0">
                <a:solidFill>
                  <a:srgbClr val="006050"/>
                </a:solidFill>
              </a:rPr>
              <a:t>    (Pochłanianie netto </a:t>
            </a:r>
            <a:r>
              <a:rPr lang="pl-PL" sz="1000" dirty="0">
                <a:solidFill>
                  <a:srgbClr val="006050"/>
                </a:solidFill>
              </a:rPr>
              <a:t>w latach 2013-2018 w </a:t>
            </a:r>
            <a:r>
              <a:rPr lang="pl-PL" sz="1000" dirty="0" smtClean="0">
                <a:solidFill>
                  <a:srgbClr val="006050"/>
                </a:solidFill>
              </a:rPr>
              <a:t>UE-27w </a:t>
            </a:r>
            <a:r>
              <a:rPr lang="pl-PL" sz="1000" dirty="0">
                <a:solidFill>
                  <a:srgbClr val="006050"/>
                </a:solidFill>
              </a:rPr>
              <a:t>sektorze LULUCF </a:t>
            </a:r>
            <a:r>
              <a:rPr lang="pl-PL" sz="1000" dirty="0" smtClean="0">
                <a:solidFill>
                  <a:srgbClr val="006050"/>
                </a:solidFill>
              </a:rPr>
              <a:t> </a:t>
            </a:r>
          </a:p>
          <a:p>
            <a:r>
              <a:rPr lang="pl-PL" sz="1000" dirty="0">
                <a:solidFill>
                  <a:srgbClr val="006050"/>
                </a:solidFill>
              </a:rPr>
              <a:t> </a:t>
            </a:r>
            <a:r>
              <a:rPr lang="pl-PL" sz="1000" dirty="0" smtClean="0">
                <a:solidFill>
                  <a:srgbClr val="006050"/>
                </a:solidFill>
              </a:rPr>
              <a:t>            zmniejszyło </a:t>
            </a:r>
            <a:r>
              <a:rPr lang="pl-PL" sz="1000" dirty="0">
                <a:solidFill>
                  <a:srgbClr val="006050"/>
                </a:solidFill>
              </a:rPr>
              <a:t>się o 19%, z -325 MtCO2eq do -264 </a:t>
            </a:r>
            <a:r>
              <a:rPr lang="pl-PL" sz="1000" dirty="0" smtClean="0">
                <a:solidFill>
                  <a:srgbClr val="006050"/>
                </a:solidFill>
              </a:rPr>
              <a:t>MtCO2eq)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400" dirty="0" smtClean="0"/>
              <a:t>Wkład sektora LULUCF do 2050 ma się podwoić</a:t>
            </a:r>
            <a:endParaRPr lang="pl-PL" sz="1400" dirty="0"/>
          </a:p>
        </p:txBody>
      </p:sp>
      <p:sp>
        <p:nvSpPr>
          <p:cNvPr id="4" name="Strzałka w dół 3"/>
          <p:cNvSpPr/>
          <p:nvPr/>
        </p:nvSpPr>
        <p:spPr>
          <a:xfrm>
            <a:off x="1619672" y="2169788"/>
            <a:ext cx="336313" cy="331559"/>
          </a:xfrm>
          <a:prstGeom prst="downArrow">
            <a:avLst/>
          </a:prstGeom>
          <a:solidFill>
            <a:srgbClr val="006050"/>
          </a:solidFill>
          <a:ln>
            <a:solidFill>
              <a:srgbClr val="006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prawo 13"/>
          <p:cNvSpPr/>
          <p:nvPr/>
        </p:nvSpPr>
        <p:spPr>
          <a:xfrm>
            <a:off x="3843154" y="2542256"/>
            <a:ext cx="432048" cy="360040"/>
          </a:xfrm>
          <a:prstGeom prst="rightArrow">
            <a:avLst/>
          </a:prstGeom>
          <a:solidFill>
            <a:srgbClr val="006050"/>
          </a:solidFill>
          <a:ln>
            <a:solidFill>
              <a:srgbClr val="006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5456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147099"/>
            <a:ext cx="5634474" cy="408074"/>
          </a:xfrm>
        </p:spPr>
        <p:txBody>
          <a:bodyPr>
            <a:noAutofit/>
          </a:bodyPr>
          <a:lstStyle/>
          <a:p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Jak las pochlania CO</a:t>
            </a:r>
            <a:r>
              <a:rPr lang="pl-PL" sz="20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pl-PL" sz="20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1B9886F-A71F-42F4-B871-DC8485EF0339}"/>
              </a:ext>
            </a:extLst>
          </p:cNvPr>
          <p:cNvSpPr/>
          <p:nvPr/>
        </p:nvSpPr>
        <p:spPr>
          <a:xfrm>
            <a:off x="6515100" y="915566"/>
            <a:ext cx="2521396" cy="331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3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Zdolność pochłaniania CO</a:t>
            </a:r>
            <a:r>
              <a:rPr lang="pl-PL" sz="1310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3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3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drzewostanach sosnowych</a:t>
            </a:r>
            <a:br>
              <a:rPr lang="pl-PL" sz="13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Polsce w zależności od wieku.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10" dirty="0">
                <a:latin typeface="+mj-lt"/>
                <a:cs typeface="Times New Roman" panose="02020603050405020304" pitchFamily="18" charset="0"/>
              </a:rPr>
              <a:t>Młode odnowienia początkowo emitują CO2,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10" dirty="0">
                <a:latin typeface="+mj-lt"/>
                <a:cs typeface="Times New Roman" panose="02020603050405020304" pitchFamily="18" charset="0"/>
              </a:rPr>
              <a:t>Potem gwałtownie rośnie pochłanianie i jest na wysokim poziomie do ok. 60 lat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10" dirty="0">
                <a:latin typeface="+mj-lt"/>
                <a:cs typeface="Times New Roman" panose="02020603050405020304" pitchFamily="18" charset="0"/>
              </a:rPr>
              <a:t>Im starsze są drzewostany,</a:t>
            </a:r>
            <a:br>
              <a:rPr lang="pl-PL" sz="1310" dirty="0">
                <a:latin typeface="+mj-lt"/>
                <a:cs typeface="Times New Roman" panose="02020603050405020304" pitchFamily="18" charset="0"/>
              </a:rPr>
            </a:br>
            <a:r>
              <a:rPr lang="pl-PL" sz="1310" dirty="0">
                <a:latin typeface="+mj-lt"/>
                <a:cs typeface="Times New Roman" panose="02020603050405020304" pitchFamily="18" charset="0"/>
              </a:rPr>
              <a:t>tym mniejsze jest pochłanianie.</a:t>
            </a:r>
            <a:br>
              <a:rPr lang="pl-PL" sz="1310" dirty="0">
                <a:latin typeface="+mj-lt"/>
                <a:cs typeface="Times New Roman" panose="02020603050405020304" pitchFamily="18" charset="0"/>
              </a:rPr>
            </a:br>
            <a:r>
              <a:rPr lang="pl-PL" sz="1310" dirty="0">
                <a:latin typeface="+mj-lt"/>
                <a:cs typeface="Times New Roman" panose="02020603050405020304" pitchFamily="18" charset="0"/>
              </a:rPr>
              <a:t>W wieku ponad 100 lat w zasadzie są „</a:t>
            </a:r>
            <a:r>
              <a:rPr lang="pl-PL" sz="1310" i="1" dirty="0">
                <a:latin typeface="+mj-lt"/>
                <a:cs typeface="Times New Roman" panose="02020603050405020304" pitchFamily="18" charset="0"/>
              </a:rPr>
              <a:t>naładowanym akumulatorem</a:t>
            </a:r>
            <a:r>
              <a:rPr lang="pl-PL" sz="1310" dirty="0">
                <a:latin typeface="+mj-lt"/>
                <a:cs typeface="Times New Roman" panose="02020603050405020304" pitchFamily="18" charset="0"/>
              </a:rPr>
              <a:t>”, który utrzymuje poziom węgla, ale</a:t>
            </a:r>
            <a:br>
              <a:rPr lang="pl-PL" sz="1310" dirty="0">
                <a:latin typeface="+mj-lt"/>
                <a:cs typeface="Times New Roman" panose="02020603050405020304" pitchFamily="18" charset="0"/>
              </a:rPr>
            </a:br>
            <a:r>
              <a:rPr lang="pl-PL" sz="1310" dirty="0">
                <a:latin typeface="+mj-lt"/>
                <a:cs typeface="Times New Roman" panose="02020603050405020304" pitchFamily="18" charset="0"/>
              </a:rPr>
              <a:t>w zasadzie niewiele już jest</a:t>
            </a:r>
            <a:br>
              <a:rPr lang="pl-PL" sz="1310" dirty="0">
                <a:latin typeface="+mj-lt"/>
                <a:cs typeface="Times New Roman" panose="02020603050405020304" pitchFamily="18" charset="0"/>
              </a:rPr>
            </a:br>
            <a:r>
              <a:rPr lang="pl-PL" sz="1310" dirty="0">
                <a:latin typeface="+mj-lt"/>
                <a:cs typeface="Times New Roman" panose="02020603050405020304" pitchFamily="18" charset="0"/>
              </a:rPr>
              <a:t>w stanie pochłonąć.</a:t>
            </a:r>
            <a:endParaRPr lang="en-GB" sz="1310" dirty="0">
              <a:latin typeface="+mj-lt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82153442"/>
              </p:ext>
            </p:extLst>
          </p:nvPr>
        </p:nvGraphicFramePr>
        <p:xfrm>
          <a:off x="251520" y="380330"/>
          <a:ext cx="6336704" cy="4388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2917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10946</TotalTime>
  <Words>3183</Words>
  <Application>Microsoft Office PowerPoint</Application>
  <PresentationFormat>Pokaz na ekranie (16:9)</PresentationFormat>
  <Paragraphs>651</Paragraphs>
  <Slides>50</Slides>
  <Notes>50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Jak las pochlania CO2?</vt:lpstr>
      <vt:lpstr>Slajd 10</vt:lpstr>
      <vt:lpstr> Założenia ekspertyzy dot. możliwości realizacji rozporządzenia LULUCF</vt:lpstr>
      <vt:lpstr> Zamiany zasobów 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Rozporządzenie Parlamentu Europejskiego  i Rady w sprawie odbudowy zasobów przyrodniczych COM/2022/304  - Nature Restoration Law</vt:lpstr>
      <vt:lpstr>Slajd 24</vt:lpstr>
      <vt:lpstr>Slajd 25</vt:lpstr>
      <vt:lpstr>Slajd 26</vt:lpstr>
      <vt:lpstr>KRAJOWE PLANY ODBUDOWY </vt:lpstr>
      <vt:lpstr>Slajd 28</vt:lpstr>
      <vt:lpstr>Slajd 29</vt:lpstr>
      <vt:lpstr>Slajd 30</vt:lpstr>
      <vt:lpstr>Slajd 31</vt:lpstr>
      <vt:lpstr>MOŻLIWE  KONSEKWENCJE WDRAŻANIA UNIJNYCH LEGISLACJI</vt:lpstr>
      <vt:lpstr>Kolejne rozporządzenia do negocjacji:  Projekt rozporządzenia Parlamentu Europejskiego i Rady w sprawie zrównoważonego stosowania środków ochrony roślin i w sprawie zmiany rozporządzenia (UE) 2021/2115       Nowe unijne ramy monitorowania lasów i plany strategiczne  Projekt rozporządzenia ustanawiającego unijne ramy certyfikacji pochłaniania dwutlenku węgla </vt:lpstr>
      <vt:lpstr>DZIAŁANIA LP W RAMACH TRANSFORMACJI ENERGETYCZNEJ – I OCHRONY KLIMATU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km</cp:lastModifiedBy>
  <cp:revision>688</cp:revision>
  <cp:lastPrinted>2023-05-23T05:45:38Z</cp:lastPrinted>
  <dcterms:created xsi:type="dcterms:W3CDTF">2016-09-09T09:29:50Z</dcterms:created>
  <dcterms:modified xsi:type="dcterms:W3CDTF">2023-05-30T09:06:57Z</dcterms:modified>
</cp:coreProperties>
</file>