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76" r:id="rId35"/>
    <p:sldId id="277" r:id="rId36"/>
    <p:sldId id="278" r:id="rId37"/>
    <p:sldId id="279" r:id="rId38"/>
    <p:sldId id="280" r:id="rId39"/>
    <p:sldId id="281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z Zawila" userId="f28a1674d5240cb0" providerId="LiveId" clId="{35DF90B9-AEDE-427F-8E2A-5218AE51F16E}"/>
    <pc:docChg chg="custSel modSld">
      <pc:chgData name="Tomasz Zawila" userId="f28a1674d5240cb0" providerId="LiveId" clId="{35DF90B9-AEDE-427F-8E2A-5218AE51F16E}" dt="2022-07-02T13:58:23.046" v="76" actId="20577"/>
      <pc:docMkLst>
        <pc:docMk/>
      </pc:docMkLst>
      <pc:sldChg chg="modSp mod">
        <pc:chgData name="Tomasz Zawila" userId="f28a1674d5240cb0" providerId="LiveId" clId="{35DF90B9-AEDE-427F-8E2A-5218AE51F16E}" dt="2022-07-02T13:57:40.197" v="75" actId="20577"/>
        <pc:sldMkLst>
          <pc:docMk/>
          <pc:sldMk cId="3616320796" sldId="268"/>
        </pc:sldMkLst>
        <pc:spChg chg="mod">
          <ac:chgData name="Tomasz Zawila" userId="f28a1674d5240cb0" providerId="LiveId" clId="{35DF90B9-AEDE-427F-8E2A-5218AE51F16E}" dt="2022-07-02T13:57:40.197" v="75" actId="20577"/>
          <ac:spMkLst>
            <pc:docMk/>
            <pc:sldMk cId="3616320796" sldId="268"/>
            <ac:spMk id="3" creationId="{67B0B408-8B26-4D75-919B-FAAED94C8A8A}"/>
          </ac:spMkLst>
        </pc:spChg>
      </pc:sldChg>
      <pc:sldChg chg="modSp mod">
        <pc:chgData name="Tomasz Zawila" userId="f28a1674d5240cb0" providerId="LiveId" clId="{35DF90B9-AEDE-427F-8E2A-5218AE51F16E}" dt="2022-07-02T13:58:23.046" v="76" actId="20577"/>
        <pc:sldMkLst>
          <pc:docMk/>
          <pc:sldMk cId="1604776062" sldId="269"/>
        </pc:sldMkLst>
        <pc:spChg chg="mod">
          <ac:chgData name="Tomasz Zawila" userId="f28a1674d5240cb0" providerId="LiveId" clId="{35DF90B9-AEDE-427F-8E2A-5218AE51F16E}" dt="2022-07-02T13:58:23.046" v="76" actId="20577"/>
          <ac:spMkLst>
            <pc:docMk/>
            <pc:sldMk cId="1604776062" sldId="269"/>
            <ac:spMk id="3" creationId="{A6E74823-F75A-4399-B845-5F73202E547D}"/>
          </ac:spMkLst>
        </pc:spChg>
      </pc:sldChg>
      <pc:sldChg chg="modSp mod">
        <pc:chgData name="Tomasz Zawila" userId="f28a1674d5240cb0" providerId="LiveId" clId="{35DF90B9-AEDE-427F-8E2A-5218AE51F16E}" dt="2022-07-02T13:56:38.751" v="74" actId="20577"/>
        <pc:sldMkLst>
          <pc:docMk/>
          <pc:sldMk cId="233379360" sldId="272"/>
        </pc:sldMkLst>
        <pc:spChg chg="mod">
          <ac:chgData name="Tomasz Zawila" userId="f28a1674d5240cb0" providerId="LiveId" clId="{35DF90B9-AEDE-427F-8E2A-5218AE51F16E}" dt="2022-07-02T13:56:38.751" v="74" actId="20577"/>
          <ac:spMkLst>
            <pc:docMk/>
            <pc:sldMk cId="233379360" sldId="272"/>
            <ac:spMk id="3" creationId="{A05C69A3-37AC-402C-A0F7-CF8C277AB9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CBECB5-7B91-4642-8620-314BD254B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1ACF75-18A6-4D27-B313-1DF59CD69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5BBBD1-F268-4588-BEEF-FC14B4458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BBF2-6347-4A56-989D-670C6A96A6BF}" type="datetimeFigureOut">
              <a:rPr lang="pl-PL" smtClean="0"/>
              <a:t>02.07.2022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0320EE-EE9D-4EDD-991D-B5F8C9C6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4EC880-4C17-4DF5-9C6B-7D2BF765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5766-4C0E-409F-A380-626D3DFFA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52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CFB7BD-89B7-4475-BF55-93FE63A0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B41B44F-3C16-4972-8A3B-0652EF7BA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789A57-896B-4D96-BF79-841EAECA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BBF2-6347-4A56-989D-670C6A96A6BF}" type="datetimeFigureOut">
              <a:rPr lang="pl-PL" smtClean="0"/>
              <a:t>02.07.2022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4F0611-8AA0-4173-8BE6-5B3F826B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0D2174-C99D-4B22-AE07-9118F967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5766-4C0E-409F-A380-626D3DFFA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6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C4D7063-A71A-4F7E-ABF0-332B2AD98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093C4DC-A8BE-4E93-BEFD-82DEE0F8B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2C2841-46AD-440F-8829-F4ACD0CA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BBF2-6347-4A56-989D-670C6A96A6BF}" type="datetimeFigureOut">
              <a:rPr lang="pl-PL" smtClean="0"/>
              <a:t>02.07.2022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C830AD-B923-4468-893A-7A8AE9A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DE2F9A-7640-432E-9E09-4BD2DDB0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5766-4C0E-409F-A380-626D3DFFA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53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F702F4-9F10-49FA-9F61-91573231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426B40-1FA2-4E8D-B2F5-989E8D8D6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870A43-6019-4D3B-9E74-A6E1B220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BBF2-6347-4A56-989D-670C6A96A6BF}" type="datetimeFigureOut">
              <a:rPr lang="pl-PL" smtClean="0"/>
              <a:t>02.07.2022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0C11B7-B4C4-456B-847F-688E144C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93BE6E-0748-405D-8B74-DB5F2C03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5766-4C0E-409F-A380-626D3DFFA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80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E7B303-5471-4DCC-8F7D-71FBD9C0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4CC7B5-5422-4BBE-A355-CC6B1586A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1E7747-0D97-4D77-96D5-8F0976F1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BBF2-6347-4A56-989D-670C6A96A6BF}" type="datetimeFigureOut">
              <a:rPr lang="pl-PL" smtClean="0"/>
              <a:t>02.07.2022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88CA38-8B1B-484F-9C49-051A6D7E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4C4885-4EBF-4D57-85BB-793094FD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5766-4C0E-409F-A380-626D3DFFA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504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591472-84A6-4BBE-A5B5-2D3441B8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DF7442-7FA7-458C-9346-2D22AB6C7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E942B7B-6CF8-46E2-9C5E-4139C69B9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26FF24D-1F1D-4251-BB03-4AD84969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BBF2-6347-4A56-989D-670C6A96A6BF}" type="datetimeFigureOut">
              <a:rPr lang="pl-PL" smtClean="0"/>
              <a:t>02.07.2022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6B0D4B-E9F9-4612-9BF1-D474EE1F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F02670A-C839-436B-884C-39C69B6C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5766-4C0E-409F-A380-626D3DFFA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554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D7B6AB-A73A-430F-B4FB-87648309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8BE630-4684-4AAC-BC7F-41B6BC51A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47BE5A0-F5FC-409D-8D50-F25754BFC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9138DD7-D579-4562-AE67-E8E8D4363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83CDA1C-86AF-4D78-96BD-DD94167C3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EC5F757-2923-46DA-B5E1-D1ADCC8E8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BBF2-6347-4A56-989D-670C6A96A6BF}" type="datetimeFigureOut">
              <a:rPr lang="pl-PL" smtClean="0"/>
              <a:t>02.07.2022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9BC2C3C-3105-4776-992E-B6C1D07B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689305E-3F1D-430B-908A-761E94EB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5766-4C0E-409F-A380-626D3DFFA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15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54FAE2-C9EE-4426-9C7A-6850972A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5965823-8FF2-4DF9-9940-F7B214B7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BBF2-6347-4A56-989D-670C6A96A6BF}" type="datetimeFigureOut">
              <a:rPr lang="pl-PL" smtClean="0"/>
              <a:t>02.07.2022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8DDDD4D-2C27-403C-ACEF-7D187CEF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491BD7B-F8B5-495B-9F55-E51953CF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5766-4C0E-409F-A380-626D3DFFA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48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1FE0F2A-C197-49E3-8F9F-865B8EC4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BBF2-6347-4A56-989D-670C6A96A6BF}" type="datetimeFigureOut">
              <a:rPr lang="pl-PL" smtClean="0"/>
              <a:t>02.07.2022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5CBC174-4672-4F0B-BB17-CC719A5E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DE7464-602C-4808-B2C3-32EAFED0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5766-4C0E-409F-A380-626D3DFFA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620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08680F-948B-43B3-B9C7-0EBE32B9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21F38-C959-4760-B17E-A7A335357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AAD921B-3CDB-40FB-ACDE-C30144C6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624206-DF4A-4CD8-BDB8-22F25B94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BBF2-6347-4A56-989D-670C6A96A6BF}" type="datetimeFigureOut">
              <a:rPr lang="pl-PL" smtClean="0"/>
              <a:t>02.07.2022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1C1159-1A0D-4C55-A8F1-9BAB2521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66B055-FC67-4EB6-877F-A5C97158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5766-4C0E-409F-A380-626D3DFFA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6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262853-8FE3-45B1-8F02-92AECB5E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5F3527E-AE31-489A-A4D1-105D47B7E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547AD8-9AAE-487D-B9A2-35B3C11E2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D0FB82C-7C6F-4D44-91E9-6301A007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BBF2-6347-4A56-989D-670C6A96A6BF}" type="datetimeFigureOut">
              <a:rPr lang="pl-PL" smtClean="0"/>
              <a:t>02.07.2022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23D9BB1-51C0-48EB-A163-98639FD3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B44BB5C-66FE-46E2-9E44-74B486B8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5766-4C0E-409F-A380-626D3DFFA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25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7A56E1-FB65-49C3-9AC1-B6FD7292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BCC779-A0D4-4968-8A25-5F41A0C79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F3DDC8-CB96-46FE-BC3B-F2909C23F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DBBF2-6347-4A56-989D-670C6A96A6BF}" type="datetimeFigureOut">
              <a:rPr lang="pl-PL" smtClean="0"/>
              <a:t>02.07.2022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3D7CF9-30C5-4A9B-A73C-62834027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87DBF0-A61F-4797-B647-1C81DB551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5766-4C0E-409F-A380-626D3DFFA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18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3F2600-D056-4F10-8979-EABC1CE8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2396"/>
            <a:ext cx="10515600" cy="55645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800" b="1" dirty="0"/>
              <a:t>Działalność komitetów naukowych z zakresu leśnictwa i drzewnictwa w okresie 70 lat istnienia Polskiej Akademii Nauk</a:t>
            </a:r>
          </a:p>
          <a:p>
            <a:pPr marL="0" indent="0" algn="ctr">
              <a:buNone/>
            </a:pPr>
            <a:endParaRPr lang="pl-PL" sz="4800" b="1" dirty="0"/>
          </a:p>
          <a:p>
            <a:pPr marL="0" indent="0" algn="ctr">
              <a:buNone/>
            </a:pPr>
            <a:r>
              <a:rPr lang="pl-PL" sz="2400" dirty="0"/>
              <a:t>Andrzej Grzywacz</a:t>
            </a:r>
          </a:p>
          <a:p>
            <a:pPr marL="0" indent="0" algn="ctr">
              <a:buNone/>
            </a:pPr>
            <a:r>
              <a:rPr lang="pl-PL" sz="2400" dirty="0"/>
              <a:t>członek rzeczywisty PAN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Zebranie Komitetu Nauk Leśnych i Technologii Drewna PAN</a:t>
            </a:r>
          </a:p>
          <a:p>
            <a:pPr marL="0" indent="0" algn="ctr">
              <a:buNone/>
            </a:pPr>
            <a:r>
              <a:rPr lang="pl-PL" sz="2400" dirty="0"/>
              <a:t>25 kwietnia 2022 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 algn="ctr">
              <a:buNone/>
            </a:pPr>
            <a:endParaRPr lang="pl-PL" sz="2400" dirty="0"/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04142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5A3B4D-C9FB-4E39-A444-CCDF435B4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6561"/>
            <a:ext cx="10515600" cy="5690402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b="1" dirty="0"/>
              <a:t>Komitety naukowe Wydziału II Nauk Biologicznych PAN</a:t>
            </a:r>
          </a:p>
          <a:p>
            <a:pPr marL="0" indent="0" algn="ctr">
              <a:buNone/>
            </a:pPr>
            <a:r>
              <a:rPr lang="pl-PL" sz="3200" b="1" dirty="0"/>
              <a:t>w latach 1997-2010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dirty="0"/>
              <a:t>1. Komitet Antropologii 2. Komitet Biochemii i Biofizyki 3. Komitet Biologii Ewolucyjnej i Teoretycznej 4. Komitet Botaniki 5. Komitet Cytobiologii 6. Komitet Ekologii 7. Komitet Mikrobiologii 8. Komitet Neurobiologii 9. Komitet Ochrony Przyrody 10. Komitet Parazytologii 11. Komitet Zoologii.</a:t>
            </a:r>
          </a:p>
          <a:p>
            <a:pPr marL="0" indent="0">
              <a:buNone/>
            </a:pPr>
            <a:r>
              <a:rPr lang="pl-PL" dirty="0"/>
              <a:t>W latach 2011-2014 w Wydziale Nauk Biologicznych i Rolniczych PAN funkcjonowało łącznie 27 komitetów, w tym 16 „rolniczych” i 11 „biologicznych”.</a:t>
            </a:r>
          </a:p>
        </p:txBody>
      </p:sp>
    </p:spTree>
    <p:extLst>
      <p:ext uri="{BB962C8B-B14F-4D97-AF65-F5344CB8AC3E}">
        <p14:creationId xmlns:p14="http://schemas.microsoft.com/office/powerpoint/2010/main" val="99962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1332DD-5783-4563-8026-B4357CB77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394"/>
            <a:ext cx="10515600" cy="57155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/>
              <a:t>Komitety naukowe Wydziału Nauk Biologicznych i Rolniczych</a:t>
            </a:r>
          </a:p>
          <a:p>
            <a:pPr marL="0" indent="0" algn="ctr">
              <a:buNone/>
            </a:pPr>
            <a:r>
              <a:rPr lang="pl-PL" sz="3200" b="1" dirty="0"/>
              <a:t>2015 – aktualnie</a:t>
            </a:r>
          </a:p>
          <a:p>
            <a:pPr marL="514350" indent="-514350">
              <a:buAutoNum type="arabicPeriod"/>
            </a:pPr>
            <a:r>
              <a:rPr lang="pl-PL" dirty="0"/>
              <a:t>Komitet Biologii Molekularnej Komórki</a:t>
            </a:r>
          </a:p>
          <a:p>
            <a:pPr marL="514350" indent="-514350">
              <a:buAutoNum type="arabicPeriod"/>
            </a:pPr>
            <a:r>
              <a:rPr lang="pl-PL" dirty="0"/>
              <a:t>Komitet Biologii </a:t>
            </a:r>
            <a:r>
              <a:rPr lang="pl-PL" dirty="0" err="1"/>
              <a:t>Organizmalnej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Komitet Biologii Środowiskowej i Ewolucyjnej</a:t>
            </a:r>
          </a:p>
          <a:p>
            <a:pPr marL="514350" indent="-514350">
              <a:buAutoNum type="arabicPeriod"/>
            </a:pPr>
            <a:r>
              <a:rPr lang="pl-PL" dirty="0"/>
              <a:t>Komitet Biotechnologii</a:t>
            </a:r>
          </a:p>
          <a:p>
            <a:pPr marL="514350" indent="-514350">
              <a:buAutoNum type="arabicPeriod"/>
            </a:pPr>
            <a:r>
              <a:rPr lang="pl-PL" dirty="0"/>
              <a:t>Komitet Nauk Agronomicznych</a:t>
            </a:r>
          </a:p>
          <a:p>
            <a:pPr marL="514350" indent="-514350">
              <a:buAutoNum type="arabicPeriod"/>
            </a:pPr>
            <a:r>
              <a:rPr lang="pl-PL" b="1" dirty="0"/>
              <a:t>Komitet Nauk Leśnych i Technologii Drewna</a:t>
            </a:r>
          </a:p>
          <a:p>
            <a:pPr marL="514350" indent="-514350">
              <a:buAutoNum type="arabicPeriod"/>
            </a:pPr>
            <a:r>
              <a:rPr lang="pl-PL" dirty="0"/>
              <a:t>Komitet Nauk Weterynaryjnych i Biologii Rozrodu</a:t>
            </a:r>
          </a:p>
          <a:p>
            <a:pPr marL="514350" indent="-514350">
              <a:buAutoNum type="arabicPeriod"/>
            </a:pPr>
            <a:r>
              <a:rPr lang="pl-PL" dirty="0"/>
              <a:t>Komitet Nauk Zootechnicznych i Akwakultury</a:t>
            </a:r>
          </a:p>
          <a:p>
            <a:pPr marL="514350" indent="-514350">
              <a:buAutoNum type="arabicPeriod"/>
            </a:pPr>
            <a:r>
              <a:rPr lang="pl-PL" dirty="0"/>
              <a:t>Komitet Nauk o Żywności i Żywieniu</a:t>
            </a:r>
          </a:p>
        </p:txBody>
      </p:sp>
    </p:spTree>
    <p:extLst>
      <p:ext uri="{BB962C8B-B14F-4D97-AF65-F5344CB8AC3E}">
        <p14:creationId xmlns:p14="http://schemas.microsoft.com/office/powerpoint/2010/main" val="384855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B0B408-8B26-4D75-919B-FAAED94C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8840"/>
            <a:ext cx="10515600" cy="55981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3200" b="1" dirty="0"/>
              <a:t>Przewodniczący Komitetu Nauk Leśnych PAN (1956-2014)</a:t>
            </a:r>
          </a:p>
          <a:p>
            <a:pPr marL="0" indent="0" algn="ctr">
              <a:buNone/>
            </a:pPr>
            <a:endParaRPr lang="pl-PL" sz="3200" b="1" dirty="0"/>
          </a:p>
          <a:p>
            <a:pPr marL="0" indent="0">
              <a:buNone/>
            </a:pPr>
            <a:r>
              <a:rPr lang="pl-PL" dirty="0"/>
              <a:t>Jerzy Grochowski  1956-1954 (2)</a:t>
            </a:r>
          </a:p>
          <a:p>
            <a:pPr marL="0" indent="0">
              <a:buNone/>
            </a:pPr>
            <a:r>
              <a:rPr lang="pl-PL" dirty="0"/>
              <a:t>Leon Mroczkiewicz  1957-1959 (3)</a:t>
            </a:r>
          </a:p>
          <a:p>
            <a:pPr marL="0" indent="0">
              <a:buNone/>
            </a:pPr>
            <a:r>
              <a:rPr lang="pl-PL" dirty="0"/>
              <a:t>Marian </a:t>
            </a:r>
            <a:r>
              <a:rPr lang="pl-PL" dirty="0" err="1"/>
              <a:t>Nunberg</a:t>
            </a:r>
            <a:r>
              <a:rPr lang="pl-PL" dirty="0"/>
              <a:t>  1960-1965 (6)</a:t>
            </a:r>
          </a:p>
          <a:p>
            <a:pPr marL="0" indent="0">
              <a:buNone/>
            </a:pPr>
            <a:r>
              <a:rPr lang="pl-PL" dirty="0"/>
              <a:t>Wiesław Grochowski  1966-1974, 1976-1980, 1984-1986 (17)</a:t>
            </a:r>
          </a:p>
          <a:p>
            <a:pPr marL="0" indent="0">
              <a:buNone/>
            </a:pPr>
            <a:r>
              <a:rPr lang="pl-PL" dirty="0"/>
              <a:t>Zygmunt </a:t>
            </a:r>
            <a:r>
              <a:rPr lang="pl-PL" dirty="0" err="1"/>
              <a:t>Obmiński</a:t>
            </a:r>
            <a:r>
              <a:rPr lang="pl-PL" dirty="0"/>
              <a:t>  1975-1976 (2)</a:t>
            </a:r>
          </a:p>
          <a:p>
            <a:pPr marL="0" indent="0">
              <a:buNone/>
            </a:pPr>
            <a:r>
              <a:rPr lang="pl-PL" dirty="0"/>
              <a:t>Eugeniusz </a:t>
            </a:r>
            <a:r>
              <a:rPr lang="pl-PL" dirty="0" err="1"/>
              <a:t>Bernadzki</a:t>
            </a:r>
            <a:r>
              <a:rPr lang="pl-PL" dirty="0"/>
              <a:t>  1981-1983, 1987-1995 (12)</a:t>
            </a:r>
          </a:p>
          <a:p>
            <a:pPr marL="0" indent="0">
              <a:buNone/>
            </a:pPr>
            <a:r>
              <a:rPr lang="pl-PL" dirty="0"/>
              <a:t>Andrzej Grzywacz  1996-1998 (3)</a:t>
            </a:r>
          </a:p>
          <a:p>
            <a:pPr marL="0" indent="0">
              <a:buNone/>
            </a:pPr>
            <a:r>
              <a:rPr lang="pl-PL" dirty="0"/>
              <a:t>Piotr Paschalis - Jakubowicz  1999-2006 (8)</a:t>
            </a:r>
          </a:p>
          <a:p>
            <a:pPr marL="0" indent="0">
              <a:buNone/>
            </a:pPr>
            <a:r>
              <a:rPr lang="pl-PL" dirty="0"/>
              <a:t>Zbigniew Sierota  2007-2014 (8)</a:t>
            </a:r>
          </a:p>
          <a:p>
            <a:pPr marL="0" indent="0">
              <a:buNone/>
            </a:pPr>
            <a:r>
              <a:rPr lang="pl-PL" dirty="0"/>
              <a:t>Tomasz Zawiła-Niedźwiecki 2014-2015 (2)</a:t>
            </a:r>
          </a:p>
        </p:txBody>
      </p:sp>
    </p:spTree>
    <p:extLst>
      <p:ext uri="{BB962C8B-B14F-4D97-AF65-F5344CB8AC3E}">
        <p14:creationId xmlns:p14="http://schemas.microsoft.com/office/powerpoint/2010/main" val="3616320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E74823-F75A-4399-B845-5F73202E5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229"/>
            <a:ext cx="10515600" cy="558973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3200" b="1" dirty="0"/>
              <a:t>Sekretarze naukowi Komitetu Nauk Leśnych PAN (1956-2014)</a:t>
            </a:r>
          </a:p>
          <a:p>
            <a:pPr marL="0" indent="0" algn="ctr">
              <a:buNone/>
            </a:pPr>
            <a:endParaRPr lang="pl-PL" sz="3200" b="1" dirty="0"/>
          </a:p>
          <a:p>
            <a:pPr marL="0" indent="0">
              <a:buNone/>
            </a:pPr>
            <a:r>
              <a:rPr lang="pl-PL" dirty="0"/>
              <a:t>Bolesław Szymkiewicz  1956-1959 (4)</a:t>
            </a:r>
          </a:p>
          <a:p>
            <a:pPr marL="0" indent="0">
              <a:buNone/>
            </a:pPr>
            <a:r>
              <a:rPr lang="pl-PL" dirty="0"/>
              <a:t>Witold Koehler  1960-1962 (3)</a:t>
            </a:r>
          </a:p>
          <a:p>
            <a:pPr marL="0" indent="0">
              <a:buNone/>
            </a:pPr>
            <a:r>
              <a:rPr lang="pl-PL" dirty="0"/>
              <a:t>Tadeusz </a:t>
            </a:r>
            <a:r>
              <a:rPr lang="pl-PL" dirty="0" err="1"/>
              <a:t>Trampler</a:t>
            </a:r>
            <a:r>
              <a:rPr lang="pl-PL" dirty="0"/>
              <a:t>  1963-1971 (9)</a:t>
            </a:r>
          </a:p>
          <a:p>
            <a:pPr marL="0" indent="0">
              <a:buNone/>
            </a:pPr>
            <a:r>
              <a:rPr lang="pl-PL" dirty="0"/>
              <a:t>Eugeniusz </a:t>
            </a:r>
            <a:r>
              <a:rPr lang="pl-PL" dirty="0" err="1"/>
              <a:t>Bernadzki</a:t>
            </a:r>
            <a:r>
              <a:rPr lang="pl-PL" dirty="0"/>
              <a:t>  1972-1973, 1975-1980 (8)</a:t>
            </a:r>
          </a:p>
          <a:p>
            <a:pPr marL="0" indent="0">
              <a:buNone/>
            </a:pPr>
            <a:r>
              <a:rPr lang="pl-PL" dirty="0"/>
              <a:t>Adam Zdanowski  1973,1974 (2)</a:t>
            </a:r>
          </a:p>
          <a:p>
            <a:pPr marL="0" indent="0">
              <a:buNone/>
            </a:pPr>
            <a:r>
              <a:rPr lang="pl-PL" dirty="0"/>
              <a:t>Andrzej Grzywacz  1981-1986 (6)</a:t>
            </a:r>
          </a:p>
          <a:p>
            <a:pPr marL="0" indent="0">
              <a:buNone/>
            </a:pPr>
            <a:r>
              <a:rPr lang="pl-PL" dirty="0"/>
              <a:t>Piotr Paschalis – Jakubowicz  1987-1989 (3)</a:t>
            </a:r>
          </a:p>
          <a:p>
            <a:pPr marL="0" indent="0">
              <a:buNone/>
            </a:pPr>
            <a:r>
              <a:rPr lang="pl-PL" dirty="0"/>
              <a:t>Tytus </a:t>
            </a:r>
            <a:r>
              <a:rPr lang="pl-PL" dirty="0" err="1"/>
              <a:t>Karlikowski</a:t>
            </a:r>
            <a:r>
              <a:rPr lang="pl-PL" dirty="0"/>
              <a:t>  1990-1995 (6)</a:t>
            </a:r>
          </a:p>
          <a:p>
            <a:pPr marL="0" indent="0">
              <a:buNone/>
            </a:pPr>
            <a:r>
              <a:rPr lang="pl-PL" dirty="0"/>
              <a:t>Zbigniew Sierota  1996-2006 (11)</a:t>
            </a:r>
          </a:p>
          <a:p>
            <a:pPr marL="0" indent="0">
              <a:buNone/>
            </a:pPr>
            <a:r>
              <a:rPr lang="pl-PL" dirty="0"/>
              <a:t>Stanisław Zając  2007-2010 (4)</a:t>
            </a:r>
          </a:p>
          <a:p>
            <a:pPr marL="0" indent="0">
              <a:buNone/>
            </a:pPr>
            <a:r>
              <a:rPr lang="pl-PL" dirty="0"/>
              <a:t>Iwona </a:t>
            </a:r>
            <a:r>
              <a:rPr lang="pl-PL"/>
              <a:t>Skrzecz  2011-2015 </a:t>
            </a:r>
            <a:r>
              <a:rPr lang="pl-PL" dirty="0"/>
              <a:t>(4)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477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3416B3-8ACE-48B9-8882-92F29E33E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229"/>
            <a:ext cx="10515600" cy="5589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/>
              <a:t>Przewodniczący Komitetu Technologii Drewna PAN (1961-2014)</a:t>
            </a:r>
          </a:p>
          <a:p>
            <a:pPr marL="0" indent="0" algn="ctr">
              <a:buNone/>
            </a:pPr>
            <a:endParaRPr lang="pl-PL" sz="3000" b="1" dirty="0"/>
          </a:p>
          <a:p>
            <a:pPr marL="0" indent="0">
              <a:buNone/>
            </a:pPr>
            <a:r>
              <a:rPr lang="pl-PL" dirty="0"/>
              <a:t>Zbigniew Muszyński 1961-1965, 1975-1977 (8)</a:t>
            </a:r>
          </a:p>
          <a:p>
            <a:pPr marL="0" indent="0">
              <a:buNone/>
            </a:pPr>
            <a:r>
              <a:rPr lang="pl-PL" dirty="0"/>
              <a:t>Tadeusz Molenda 1966-1971 (6)</a:t>
            </a:r>
          </a:p>
          <a:p>
            <a:pPr marL="0" indent="0">
              <a:buNone/>
            </a:pPr>
            <a:r>
              <a:rPr lang="pl-PL" dirty="0"/>
              <a:t>Stanisław </a:t>
            </a:r>
            <a:r>
              <a:rPr lang="pl-PL" dirty="0" err="1"/>
              <a:t>Prosiński</a:t>
            </a:r>
            <a:r>
              <a:rPr lang="pl-PL" dirty="0"/>
              <a:t> 1972-1975 (4)</a:t>
            </a:r>
          </a:p>
          <a:p>
            <a:pPr marL="0" indent="0">
              <a:buNone/>
            </a:pPr>
            <a:r>
              <a:rPr lang="pl-PL" dirty="0"/>
              <a:t>Ryszard Babicki 1978-1995 (18)</a:t>
            </a:r>
          </a:p>
          <a:p>
            <a:pPr marL="0" indent="0">
              <a:buNone/>
            </a:pPr>
            <a:r>
              <a:rPr lang="pl-PL" dirty="0"/>
              <a:t>Jerzy Ważny 1996-2006 (11)</a:t>
            </a:r>
          </a:p>
          <a:p>
            <a:pPr marL="0" indent="0">
              <a:buNone/>
            </a:pPr>
            <a:r>
              <a:rPr lang="pl-PL" dirty="0"/>
              <a:t>Włodzimierz Prądzyński 2007-2010 (4)</a:t>
            </a:r>
          </a:p>
          <a:p>
            <a:pPr marL="0" indent="0">
              <a:buNone/>
            </a:pPr>
            <a:r>
              <a:rPr lang="pl-PL" dirty="0"/>
              <a:t>Ewa Dobrowolska 2011-2014 (4)</a:t>
            </a:r>
          </a:p>
        </p:txBody>
      </p:sp>
    </p:spTree>
    <p:extLst>
      <p:ext uri="{BB962C8B-B14F-4D97-AF65-F5344CB8AC3E}">
        <p14:creationId xmlns:p14="http://schemas.microsoft.com/office/powerpoint/2010/main" val="1066101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6B89B4-4329-4F37-9B0C-5A9731C8C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007"/>
            <a:ext cx="10515600" cy="5572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/>
              <a:t>Sekretarze naukowi Komitetu Technologii PAN (1961-2014)</a:t>
            </a:r>
          </a:p>
          <a:p>
            <a:pPr marL="0" indent="0" algn="ctr">
              <a:buNone/>
            </a:pPr>
            <a:endParaRPr lang="pl-PL" sz="3200" b="1" dirty="0"/>
          </a:p>
          <a:p>
            <a:pPr marL="0" indent="0">
              <a:buNone/>
            </a:pPr>
            <a:r>
              <a:rPr lang="pl-PL" dirty="0"/>
              <a:t>Stanisław Walther 1961-1980 (20)</a:t>
            </a:r>
          </a:p>
          <a:p>
            <a:pPr marL="0" indent="0">
              <a:buNone/>
            </a:pPr>
            <a:r>
              <a:rPr lang="pl-PL" dirty="0"/>
              <a:t>Włodzimierz </a:t>
            </a:r>
            <a:r>
              <a:rPr lang="pl-PL" dirty="0" err="1"/>
              <a:t>Oniśko</a:t>
            </a:r>
            <a:r>
              <a:rPr lang="pl-PL" dirty="0"/>
              <a:t> 1981-2010 (30)</a:t>
            </a:r>
          </a:p>
          <a:p>
            <a:pPr marL="0" indent="0">
              <a:buNone/>
            </a:pPr>
            <a:r>
              <a:rPr lang="pl-PL" dirty="0"/>
              <a:t>Paweł Kozakiewicz 2011-2014 (4)</a:t>
            </a:r>
          </a:p>
        </p:txBody>
      </p:sp>
    </p:spTree>
    <p:extLst>
      <p:ext uri="{BB962C8B-B14F-4D97-AF65-F5344CB8AC3E}">
        <p14:creationId xmlns:p14="http://schemas.microsoft.com/office/powerpoint/2010/main" val="171101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5C69A3-37AC-402C-A0F7-CF8C277A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895"/>
            <a:ext cx="10515600" cy="5640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/>
              <a:t>Komitet Nauk Leśnych i Technologii Drewna PAN</a:t>
            </a:r>
          </a:p>
          <a:p>
            <a:pPr marL="0" indent="0" algn="ctr">
              <a:buNone/>
            </a:pPr>
            <a:r>
              <a:rPr lang="pl-PL" sz="3200" b="1" dirty="0"/>
              <a:t>(2015-2022)</a:t>
            </a:r>
          </a:p>
          <a:p>
            <a:pPr marL="0" indent="0" algn="ctr">
              <a:buNone/>
            </a:pPr>
            <a:endParaRPr lang="pl-PL" sz="3200" b="1" dirty="0"/>
          </a:p>
          <a:p>
            <a:pPr marL="0" indent="0">
              <a:buNone/>
            </a:pPr>
            <a:r>
              <a:rPr lang="pl-PL" dirty="0"/>
              <a:t>Przewodniczący – Tomasz Zawiła Niedźwiecki (8)</a:t>
            </a:r>
          </a:p>
          <a:p>
            <a:pPr marL="0" indent="0">
              <a:buNone/>
            </a:pPr>
            <a:r>
              <a:rPr lang="pl-PL" dirty="0"/>
              <a:t>Sekretarz naukowy	-	Paweł Kozakiewicz (4)</a:t>
            </a:r>
          </a:p>
          <a:p>
            <a:pPr marL="0" indent="0">
              <a:buNone/>
            </a:pPr>
            <a:r>
              <a:rPr lang="pl-PL" dirty="0"/>
              <a:t>				Ewa Dobrowolska (4)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37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62DDCA-B350-49BD-AE2C-9AC43CEC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3673"/>
            <a:ext cx="10515600" cy="5623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Dr Monika Małecka była sekretarzem administracyjnym Komitetu Nauk </a:t>
            </a:r>
            <a:r>
              <a:rPr lang="pl-PL" sz="3200"/>
              <a:t>Leśnych PAN </a:t>
            </a:r>
            <a:r>
              <a:rPr lang="pl-PL" sz="3200" dirty="0"/>
              <a:t>w latach 1996-2014 i jest sekretarzem administracyjnym Komitetu Nauk Leśnych i Technologii Drewna w latach 2015-2022. Łącznie funkcję tę pełni już od 27 lat. Dziękujemy!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Ze względu na ograniczenia czasowe dzisiejszego zebrania nie wymieniam nazwisk wiceprzewodniczący oraz członków prezydium omawianych komitetów. Informacje te znajdują się w corocznych oraz kadencyjnych sprawozdaniach.</a:t>
            </a:r>
          </a:p>
        </p:txBody>
      </p:sp>
    </p:spTree>
    <p:extLst>
      <p:ext uri="{BB962C8B-B14F-4D97-AF65-F5344CB8AC3E}">
        <p14:creationId xmlns:p14="http://schemas.microsoft.com/office/powerpoint/2010/main" val="184918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892068-ACF7-4144-BDB7-DF43B996A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4617"/>
            <a:ext cx="10515600" cy="5732346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Honorowymi przewodniczącymi Komitetu Nauk Leśnych byli: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>
              <a:buNone/>
            </a:pPr>
            <a:r>
              <a:rPr lang="pl-PL" dirty="0"/>
              <a:t>         Wiesław Grochowski od 1987 r.</a:t>
            </a:r>
          </a:p>
          <a:p>
            <a:pPr marL="0" indent="0">
              <a:buNone/>
            </a:pPr>
            <a:r>
              <a:rPr lang="pl-PL" dirty="0"/>
              <a:t>         Karol Mańka od 1996 r.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/>
              <a:t>Honorowym przewodniczącym Komitetu Technologii Drewna był: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>
              <a:buNone/>
            </a:pPr>
            <a:r>
              <a:rPr lang="pl-PL" dirty="0"/>
              <a:t>        Ryszard Babicki od 1997 r.</a:t>
            </a:r>
          </a:p>
        </p:txBody>
      </p:sp>
    </p:spTree>
    <p:extLst>
      <p:ext uri="{BB962C8B-B14F-4D97-AF65-F5344CB8AC3E}">
        <p14:creationId xmlns:p14="http://schemas.microsoft.com/office/powerpoint/2010/main" val="4054139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701DDA-15D3-476F-AB50-ED04BA87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3673"/>
            <a:ext cx="10515600" cy="56232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200" b="1" dirty="0"/>
              <a:t>Honorowymi członkami komitetów naukowych Wydziału V PAN </a:t>
            </a:r>
            <a:r>
              <a:rPr lang="pl-PL" sz="2400" dirty="0"/>
              <a:t>(w kolejności alfabetycznej)</a:t>
            </a:r>
          </a:p>
          <a:p>
            <a:pPr marL="0" indent="0" algn="ctr">
              <a:buNone/>
            </a:pPr>
            <a:r>
              <a:rPr lang="pl-PL" dirty="0"/>
              <a:t>Komitet Nauk Leśnych</a:t>
            </a:r>
          </a:p>
          <a:p>
            <a:pPr marL="0" indent="0">
              <a:buNone/>
            </a:pPr>
            <a:r>
              <a:rPr lang="pl-PL" dirty="0"/>
              <a:t>Edward </a:t>
            </a:r>
            <a:r>
              <a:rPr lang="pl-PL" dirty="0" err="1"/>
              <a:t>Chodzicki</a:t>
            </a:r>
            <a:r>
              <a:rPr lang="pl-PL" dirty="0"/>
              <a:t>, Jerzy </a:t>
            </a:r>
            <a:r>
              <a:rPr lang="pl-PL" dirty="0" err="1"/>
              <a:t>Fabijanowski</a:t>
            </a:r>
            <a:r>
              <a:rPr lang="pl-PL" dirty="0"/>
              <a:t>, Eugeniusz </a:t>
            </a:r>
            <a:r>
              <a:rPr lang="pl-PL" dirty="0" err="1"/>
              <a:t>Ilmużyński</a:t>
            </a:r>
            <a:r>
              <a:rPr lang="pl-PL" dirty="0"/>
              <a:t>, Tytus </a:t>
            </a:r>
            <a:r>
              <a:rPr lang="pl-PL" dirty="0" err="1"/>
              <a:t>Karlikowski</a:t>
            </a:r>
            <a:r>
              <a:rPr lang="pl-PL" dirty="0"/>
              <a:t>, Lucjan Królikowski, Zbigniew </a:t>
            </a:r>
            <a:r>
              <a:rPr lang="pl-PL" dirty="0" err="1"/>
              <a:t>Prusinkiewicz</a:t>
            </a:r>
            <a:r>
              <a:rPr lang="pl-PL" dirty="0"/>
              <a:t>, Bolesław Szymkiewicz, Tadeusz </a:t>
            </a:r>
            <a:r>
              <a:rPr lang="pl-PL" dirty="0" err="1"/>
              <a:t>Trampler</a:t>
            </a:r>
            <a:r>
              <a:rPr lang="pl-PL" dirty="0"/>
              <a:t>, Stanisław Tyszkiewicz, Tadeusz </a:t>
            </a:r>
            <a:r>
              <a:rPr lang="pl-PL" dirty="0" err="1"/>
              <a:t>Włoczewski</a:t>
            </a:r>
            <a:r>
              <a:rPr lang="pl-PL" dirty="0"/>
              <a:t>, Kazimierz Zaremba-</a:t>
            </a:r>
            <a:r>
              <a:rPr lang="pl-PL" dirty="0" err="1"/>
              <a:t>Czereyski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Komitet Technologii Drewna</a:t>
            </a:r>
          </a:p>
          <a:p>
            <a:pPr marL="0" indent="0">
              <a:buNone/>
            </a:pPr>
            <a:r>
              <a:rPr lang="pl-PL" dirty="0"/>
              <a:t>Franciszek </a:t>
            </a:r>
            <a:r>
              <a:rPr lang="pl-PL" dirty="0" err="1"/>
              <a:t>Krzysik</a:t>
            </a:r>
            <a:r>
              <a:rPr lang="pl-PL" dirty="0"/>
              <a:t>, Kazimierz Lutomski, Zbigniew Muszyński, Włodzimierz </a:t>
            </a:r>
            <a:r>
              <a:rPr lang="pl-PL" dirty="0" err="1"/>
              <a:t>Oniśko</a:t>
            </a:r>
            <a:r>
              <a:rPr lang="pl-PL" dirty="0"/>
              <a:t>, Tadeusz Orlicz, Mieczysław Pachelski, Tadeusz </a:t>
            </a:r>
            <a:r>
              <a:rPr lang="pl-PL" dirty="0" err="1"/>
              <a:t>Perkitny</a:t>
            </a:r>
            <a:r>
              <a:rPr lang="pl-PL" dirty="0"/>
              <a:t>, Jan Raczkowski, Włodzimierz </a:t>
            </a:r>
            <a:r>
              <a:rPr lang="pl-PL" dirty="0" err="1"/>
              <a:t>Surewicz</a:t>
            </a:r>
            <a:r>
              <a:rPr lang="pl-PL" dirty="0"/>
              <a:t>, Edward </a:t>
            </a:r>
            <a:r>
              <a:rPr lang="pl-PL" dirty="0" err="1"/>
              <a:t>Szwarcsztajn</a:t>
            </a:r>
            <a:r>
              <a:rPr lang="pl-PL" dirty="0"/>
              <a:t>, Sławomir Walther</a:t>
            </a:r>
          </a:p>
          <a:p>
            <a:pPr marL="0" indent="0" algn="ctr">
              <a:buNone/>
            </a:pP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29370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ska Akademia Nauk - Home | Facebook">
            <a:extLst>
              <a:ext uri="{FF2B5EF4-FFF2-40B4-BE49-F238E27FC236}">
                <a16:creationId xmlns:a16="http://schemas.microsoft.com/office/drawing/2014/main" id="{9AD68E4A-37CA-4E97-8802-1BABFFBC76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68" y="444616"/>
            <a:ext cx="6325299" cy="648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47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7ED5F8-C12D-478E-8EC2-3DACE42C9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339"/>
            <a:ext cx="10515600" cy="5673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/>
              <a:t>Działalność „regulaminowa” komitetów</a:t>
            </a:r>
          </a:p>
          <a:p>
            <a:pPr marL="0" indent="0" algn="just">
              <a:buNone/>
            </a:pPr>
            <a:r>
              <a:rPr lang="pl-PL" dirty="0"/>
              <a:t>opiniowanie kandydatów na członków korespondentów PAN oraz na członków Akademii Młodych Uczonych; wybór honorowych przewodniczących i honorowych członków komitetu; opiniowanie wniosków o nagrody naukowe Wydziału; wystąpienia z wnioskami o wyróżnienie Medalem PAN im. Michała Oczapowskiego; wystąpienie o wyróżnienie statuetką „Laur Wydziału V PAN”; prowadzenie postępowania i ogłaszanie najlepszych w danym roku publikacji z zakresu zainteresowania komitetu; konkurs na wyróżniającą się publikację oraz rozprawę doktorską z zakresu leśnictwa i drzewnictwa; organizacja zebrań plenarnych i prezydium komitetu (sekcji, zespołu); prowadzenie strony internetowej; reprezentowanie komitetu na zebraniach plenarnych Wydziału i Zgromadzeniach Ogólnych PAN; współdziałanie z PTL i </a:t>
            </a:r>
            <a:r>
              <a:rPr lang="pl-PL" dirty="0" err="1"/>
              <a:t>SITLiD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726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0A7D96-4410-4136-86EA-3E671E1D9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6561"/>
            <a:ext cx="10515600" cy="569040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latach 1961-1993 na wnioski KNL i KTD finansowano kilkadziesiąt projektów badawczych tzw. wyprzedzających, z nowych obszarów wiedzy, zwykle dwuletnich.</a:t>
            </a:r>
          </a:p>
          <a:p>
            <a:pPr marL="0" indent="0">
              <a:buNone/>
            </a:pPr>
            <a:r>
              <a:rPr lang="pl-PL" dirty="0"/>
              <a:t>organizacja lub współorganizacja sympozjów i konferencji naukowych krajowych i zagranicznych oraz zebrań referatowo – dyskusyjnych.</a:t>
            </a:r>
          </a:p>
          <a:p>
            <a:pPr marL="0" indent="0">
              <a:buNone/>
            </a:pPr>
            <a:r>
              <a:rPr lang="pl-PL" dirty="0"/>
              <a:t>współorganizacja z WTD SGGW konferencji krajów RWPG „Podstawowe badania drewna w aspekcie jego kompleksowego wykorzystania”.</a:t>
            </a:r>
          </a:p>
          <a:p>
            <a:pPr marL="0" indent="0">
              <a:buNone/>
            </a:pPr>
            <a:r>
              <a:rPr lang="pl-PL" dirty="0"/>
              <a:t>KNL pełni funkcję Komitetu Narodowego ds. Współpracy z IUFRO.</a:t>
            </a:r>
          </a:p>
          <a:p>
            <a:pPr marL="0" indent="0">
              <a:buNone/>
            </a:pPr>
            <a:r>
              <a:rPr lang="pl-PL" dirty="0"/>
              <a:t>przygotowanie materiałów na Zgromadzenia Ogólne PAN, w tym uchwał i wniosków: Lasy i leśnictwo u progu XXI wieku (1995), Ochrona Puszczy Białowieskiej (2008 i 2018), Zmiany klimatu a trwałość lasów (2019).</a:t>
            </a:r>
          </a:p>
        </p:txBody>
      </p:sp>
    </p:spTree>
    <p:extLst>
      <p:ext uri="{BB962C8B-B14F-4D97-AF65-F5344CB8AC3E}">
        <p14:creationId xmlns:p14="http://schemas.microsoft.com/office/powerpoint/2010/main" val="3350804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E85646-5672-490B-A394-F3E118172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229"/>
            <a:ext cx="10515600" cy="5589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/>
              <a:t>Działalność wydawnicza komitetów</a:t>
            </a:r>
          </a:p>
          <a:p>
            <a:pPr marL="0" indent="0">
              <a:buNone/>
            </a:pPr>
            <a:r>
              <a:rPr lang="pl-PL" dirty="0"/>
              <a:t>Folia </a:t>
            </a:r>
            <a:r>
              <a:rPr lang="pl-PL" dirty="0" err="1"/>
              <a:t>Forestalia</a:t>
            </a:r>
            <a:r>
              <a:rPr lang="pl-PL" dirty="0"/>
              <a:t> Polonica – seria A. Leśnictwo</a:t>
            </a:r>
          </a:p>
          <a:p>
            <a:pPr marL="0" indent="0">
              <a:buNone/>
            </a:pPr>
            <a:r>
              <a:rPr lang="pl-PL" dirty="0"/>
              <a:t>Folia </a:t>
            </a:r>
            <a:r>
              <a:rPr lang="pl-PL" dirty="0" err="1"/>
              <a:t>Forestalia</a:t>
            </a:r>
            <a:r>
              <a:rPr lang="pl-PL" dirty="0"/>
              <a:t> Polonica – seria B. Drzewnictwo</a:t>
            </a:r>
          </a:p>
          <a:p>
            <a:pPr marL="0" indent="0">
              <a:buNone/>
            </a:pPr>
            <a:r>
              <a:rPr lang="pl-PL" dirty="0"/>
              <a:t>dofinansowywanie wydawnictw książkowych i zeszytów z materiałami z sympozjów i konferencji organizowanych przez komitety</a:t>
            </a:r>
          </a:p>
          <a:p>
            <a:pPr marL="0" indent="0">
              <a:buNone/>
            </a:pPr>
            <a:r>
              <a:rPr lang="pl-PL" dirty="0"/>
              <a:t>współfinansowanie miesięcznika „Sylwan” w latach 1957-1991</a:t>
            </a:r>
          </a:p>
          <a:p>
            <a:pPr marL="0" indent="0">
              <a:buNone/>
            </a:pPr>
            <a:r>
              <a:rPr lang="pl-PL" dirty="0"/>
              <a:t>wydawanie materiałów z sympozjów naukowych KNL i KTD w „Zeszyty Problemowe Postępów Nauk Rolniczych”, przez Wydział V PAN</a:t>
            </a:r>
          </a:p>
          <a:p>
            <a:pPr marL="0" indent="0">
              <a:buNone/>
            </a:pPr>
            <a:r>
              <a:rPr lang="pl-PL" dirty="0"/>
              <a:t>współfinansowanie wydawnictw komitetów razem z SGGW, IBL, ITD (tytuły w rocznych sprawozdaniach)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1597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BB1150-C877-4490-BC5A-2438AF5A7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5952"/>
            <a:ext cx="10515600" cy="55310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900" b="1" dirty="0"/>
              <a:t>Przykłady konferencji i sympozjów organizowanych przez KNL i KTD</a:t>
            </a:r>
          </a:p>
          <a:p>
            <a:pPr marL="0" indent="0">
              <a:buNone/>
            </a:pPr>
            <a:r>
              <a:rPr lang="pl-PL" dirty="0" err="1"/>
              <a:t>Makroekonomika</a:t>
            </a:r>
            <a:r>
              <a:rPr lang="pl-PL" dirty="0"/>
              <a:t> leśnictwa i drzewnictwa – 1965</a:t>
            </a:r>
          </a:p>
          <a:p>
            <a:pPr marL="0" indent="0">
              <a:buNone/>
            </a:pPr>
            <a:r>
              <a:rPr lang="pl-PL" dirty="0"/>
              <a:t>Zwalczanie zgorzeli siewek leśnych drzew i osutki sosny – 1969</a:t>
            </a:r>
          </a:p>
          <a:p>
            <a:pPr marL="0" indent="0">
              <a:buNone/>
            </a:pPr>
            <a:r>
              <a:rPr lang="pl-PL" dirty="0"/>
              <a:t>Ocena społecznych funkcji lasu – 1974</a:t>
            </a:r>
          </a:p>
          <a:p>
            <a:pPr marL="0" indent="0">
              <a:buNone/>
            </a:pPr>
            <a:r>
              <a:rPr lang="pl-PL" dirty="0"/>
              <a:t>Racjonalne metody przerobu drewna iglastego i liściastego – 1978</a:t>
            </a:r>
          </a:p>
          <a:p>
            <a:pPr marL="0" indent="0">
              <a:buNone/>
            </a:pPr>
            <a:r>
              <a:rPr lang="pl-PL" dirty="0"/>
              <a:t>Fizjologiczne i biochemiczne skutki zanieczyszczeń powietrza u roślin oraz ich wpływ na genetykę odporności – 1979</a:t>
            </a:r>
          </a:p>
          <a:p>
            <a:pPr marL="0" indent="0">
              <a:buNone/>
            </a:pPr>
            <a:r>
              <a:rPr lang="pl-PL" dirty="0"/>
              <a:t>Choroby korzeni i podstaw pni drzew iglastych – 1981</a:t>
            </a:r>
          </a:p>
          <a:p>
            <a:pPr marL="0" indent="0">
              <a:buNone/>
            </a:pPr>
            <a:r>
              <a:rPr lang="pl-PL" dirty="0"/>
              <a:t>Reologia drewna i konstrukcji drewnianych – 1982</a:t>
            </a:r>
          </a:p>
          <a:p>
            <a:pPr marL="0" indent="0">
              <a:buNone/>
            </a:pPr>
            <a:r>
              <a:rPr lang="pl-PL" dirty="0"/>
              <a:t>Znaczenie i zagrożenie lasów w terenach górskich – 1984</a:t>
            </a:r>
          </a:p>
          <a:p>
            <a:pPr marL="0" indent="0">
              <a:buNone/>
            </a:pPr>
            <a:r>
              <a:rPr lang="pl-PL" dirty="0"/>
              <a:t>Doświadczalnictwo proweniencyjne w Polsce – 1987</a:t>
            </a:r>
          </a:p>
          <a:p>
            <a:pPr marL="0" indent="0">
              <a:buNone/>
            </a:pPr>
            <a:r>
              <a:rPr lang="pl-PL" dirty="0"/>
              <a:t>Zamieranie lasów w Polsce – 1988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dirty="0"/>
              <a:t>Postęp techniczny w produkcji mas włóknistych a problem ochrony środowiska - 1988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7435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54390C-875F-4363-A2EC-89174C5C7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007"/>
            <a:ext cx="10515600" cy="55729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Postęp w zastosowaniu mikrokomputerów do badań ekosystemów leśnych – 1990</a:t>
            </a:r>
          </a:p>
          <a:p>
            <a:pPr marL="0" indent="0">
              <a:buNone/>
            </a:pPr>
            <a:r>
              <a:rPr lang="pl-PL" dirty="0"/>
              <a:t>Stan badań nad zagrożeniem lasów Polski przez kwaśne deszcze oraz metodami przeciwdziałań szkodom – 1991</a:t>
            </a:r>
          </a:p>
          <a:p>
            <a:pPr marL="0" indent="0">
              <a:buNone/>
            </a:pPr>
            <a:r>
              <a:rPr lang="pl-PL" dirty="0"/>
              <a:t>Systemy informatyczne w leśnictwie dla urządzania lasów zagospodarowanych – 1992</a:t>
            </a:r>
          </a:p>
          <a:p>
            <a:pPr marL="0" indent="0">
              <a:buNone/>
            </a:pPr>
            <a:r>
              <a:rPr lang="pl-PL" dirty="0"/>
              <a:t>Gleboznawcza i siedliskowa charakterystyka parków narodowych w świetle prac urządzeniowych wykonanych w Białowieskim PN – 1992</a:t>
            </a:r>
          </a:p>
          <a:p>
            <a:pPr marL="0" indent="0">
              <a:buNone/>
            </a:pPr>
            <a:r>
              <a:rPr lang="pl-PL" dirty="0"/>
              <a:t>Stan i perspektywy użytkowania lasu w Polsce – 1992</a:t>
            </a:r>
          </a:p>
          <a:p>
            <a:pPr marL="0" indent="0">
              <a:buNone/>
            </a:pPr>
            <a:r>
              <a:rPr lang="pl-PL" dirty="0"/>
              <a:t>Monitoring </a:t>
            </a:r>
            <a:r>
              <a:rPr lang="pl-PL" dirty="0" err="1"/>
              <a:t>leśno</a:t>
            </a:r>
            <a:r>
              <a:rPr lang="pl-PL" dirty="0"/>
              <a:t> – ekologiczny regionu świętokrzyskiego – 1994</a:t>
            </a:r>
          </a:p>
          <a:p>
            <a:pPr marL="0" indent="0">
              <a:buNone/>
            </a:pPr>
            <a:r>
              <a:rPr lang="pl-PL" dirty="0"/>
              <a:t>Wpływ kwaśnej depozycji na ekosystem leśny – 1995</a:t>
            </a:r>
          </a:p>
          <a:p>
            <a:pPr marL="0" indent="0">
              <a:buNone/>
            </a:pPr>
            <a:r>
              <a:rPr lang="pl-PL" dirty="0"/>
              <a:t>Ekologiczne aspekty hodowli lasu – 1996</a:t>
            </a:r>
          </a:p>
          <a:p>
            <a:pPr marL="0" indent="0">
              <a:buNone/>
            </a:pPr>
            <a:r>
              <a:rPr lang="pl-PL" dirty="0"/>
              <a:t>Użytkowanie lasu i problemy regulacji użytkowania lasów w Polsce - 1997</a:t>
            </a:r>
          </a:p>
        </p:txBody>
      </p:sp>
    </p:spTree>
    <p:extLst>
      <p:ext uri="{BB962C8B-B14F-4D97-AF65-F5344CB8AC3E}">
        <p14:creationId xmlns:p14="http://schemas.microsoft.com/office/powerpoint/2010/main" val="281792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791690-0284-4E29-8216-BAF0422ED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895"/>
            <a:ext cx="10515600" cy="564006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Rola owadów w funkcjonowaniu Białowieskiego PN i terenów chronionych – 1998</a:t>
            </a:r>
          </a:p>
          <a:p>
            <a:pPr marL="0" indent="0">
              <a:buNone/>
            </a:pPr>
            <a:r>
              <a:rPr lang="pl-PL" dirty="0"/>
              <a:t>Zalesienia gruntów porolnych i nieużytków a rozwój obszarów wiejskich – 2001</a:t>
            </a:r>
          </a:p>
          <a:p>
            <a:pPr marL="0" indent="0">
              <a:buNone/>
            </a:pPr>
            <a:r>
              <a:rPr lang="pl-PL" dirty="0"/>
              <a:t>Użytkowanie lasu w wielofunkcyjnym gospodarstwie leśnym – 2002</a:t>
            </a:r>
          </a:p>
          <a:p>
            <a:pPr marL="0" indent="0">
              <a:buNone/>
            </a:pPr>
            <a:r>
              <a:rPr lang="pl-PL" dirty="0"/>
              <a:t>Znaczenie </a:t>
            </a:r>
            <a:r>
              <a:rPr lang="pl-PL" dirty="0" err="1"/>
              <a:t>ektomikoryz</a:t>
            </a:r>
            <a:r>
              <a:rPr lang="pl-PL" dirty="0"/>
              <a:t> dla optymalnego wzrostu i rozwoju drzew leśnych – 2008</a:t>
            </a:r>
          </a:p>
          <a:p>
            <a:pPr marL="0" indent="0">
              <a:buNone/>
            </a:pPr>
            <a:r>
              <a:rPr lang="pl-PL" dirty="0"/>
              <a:t>Postęp w badaniach surowców </a:t>
            </a:r>
            <a:r>
              <a:rPr lang="pl-PL" dirty="0" err="1"/>
              <a:t>lignocelulozowych</a:t>
            </a:r>
            <a:r>
              <a:rPr lang="pl-PL" dirty="0"/>
              <a:t> i produktów ich konwersji – 2008, 2010</a:t>
            </a:r>
          </a:p>
          <a:p>
            <a:pPr marL="0" indent="0">
              <a:buNone/>
            </a:pPr>
            <a:r>
              <a:rPr lang="pl-PL" dirty="0"/>
              <a:t>Uwarunkowania ochrony i restytucji </a:t>
            </a:r>
            <a:r>
              <a:rPr lang="pl-PL" dirty="0" err="1"/>
              <a:t>zadrzewień</a:t>
            </a:r>
            <a:r>
              <a:rPr lang="pl-PL" dirty="0"/>
              <a:t> na obszarach wiejskich – 2010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3449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56BF78-EBE4-48E9-BAC6-4A4A3249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286"/>
            <a:ext cx="10515600" cy="54806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800" b="1" dirty="0"/>
              <a:t>Sympozja naukowe cykliczne we współpracy z KTD</a:t>
            </a:r>
          </a:p>
          <a:p>
            <a:pPr marL="0" indent="0" algn="ctr">
              <a:buNone/>
            </a:pPr>
            <a:endParaRPr lang="pl-PL" sz="3800" b="1" dirty="0"/>
          </a:p>
          <a:p>
            <a:pPr marL="0" indent="0">
              <a:buNone/>
            </a:pPr>
            <a:r>
              <a:rPr lang="pl-PL" sz="3600" dirty="0"/>
              <a:t>Ochrona drewna – od 1960 co dwa lata</a:t>
            </a:r>
          </a:p>
          <a:p>
            <a:pPr marL="0" indent="0">
              <a:buNone/>
            </a:pPr>
            <a:r>
              <a:rPr lang="pl-PL" sz="3600" dirty="0"/>
              <a:t>Modyfikacja drewna – od 1977 co dwa lata</a:t>
            </a:r>
          </a:p>
          <a:p>
            <a:pPr marL="0" indent="0">
              <a:buNone/>
            </a:pPr>
            <a:r>
              <a:rPr lang="pl-PL" sz="3600" dirty="0"/>
              <a:t>Badania dla meblarstwa – corocznie</a:t>
            </a:r>
          </a:p>
          <a:p>
            <a:pPr marL="0" indent="0">
              <a:buNone/>
            </a:pPr>
            <a:r>
              <a:rPr lang="pl-PL" sz="3600" dirty="0"/>
              <a:t>Ochrona obiektów budownictwa przed korozją biologiczną i ogniem – 2003, 2005, 2007</a:t>
            </a:r>
          </a:p>
          <a:p>
            <a:pPr marL="0" indent="0">
              <a:buNone/>
            </a:pPr>
            <a:r>
              <a:rPr lang="pl-PL" sz="3600" dirty="0"/>
              <a:t>Trwałość budowli i ochrona przed korozją – 2004, 2006, 2008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180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93A0AA-673E-4EE9-953E-7827C3DC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5952"/>
            <a:ext cx="10515600" cy="5531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/>
              <a:t>Opracowania, opinie i oceny </a:t>
            </a:r>
            <a:r>
              <a:rPr lang="pl-PL" sz="3000" dirty="0"/>
              <a:t>(przykłady)</a:t>
            </a:r>
          </a:p>
          <a:p>
            <a:pPr marL="0" indent="0">
              <a:buNone/>
            </a:pPr>
            <a:r>
              <a:rPr lang="pl-PL" dirty="0"/>
              <a:t>opinie o planach i programach studiów leśnych</a:t>
            </a:r>
          </a:p>
          <a:p>
            <a:pPr marL="0" indent="0">
              <a:buNone/>
            </a:pPr>
            <a:r>
              <a:rPr lang="pl-PL" dirty="0"/>
              <a:t>ocena perspektyw zawodowych w leśnictwie</a:t>
            </a:r>
          </a:p>
          <a:p>
            <a:pPr marL="0" indent="0">
              <a:buNone/>
            </a:pPr>
            <a:r>
              <a:rPr lang="pl-PL" dirty="0"/>
              <a:t>ocena stanu i perspektyw rozwoju kadrowego placówek leśnych</a:t>
            </a:r>
          </a:p>
          <a:p>
            <a:pPr marL="0" indent="0">
              <a:buNone/>
            </a:pPr>
            <a:r>
              <a:rPr lang="pl-PL" dirty="0"/>
              <a:t>ocena stanu i poziomu wydawnictw naukowych i </a:t>
            </a:r>
            <a:r>
              <a:rPr lang="pl-PL" dirty="0" err="1"/>
              <a:t>popularno</a:t>
            </a:r>
            <a:r>
              <a:rPr lang="pl-PL" dirty="0"/>
              <a:t> – naukowych z zakresu leśnictwa</a:t>
            </a:r>
          </a:p>
          <a:p>
            <a:pPr marL="0" indent="0">
              <a:buNone/>
            </a:pPr>
            <a:r>
              <a:rPr lang="pl-PL" dirty="0"/>
              <a:t>opinia o statusie Puszczy Białowieskiej</a:t>
            </a:r>
          </a:p>
          <a:p>
            <a:pPr marL="0" indent="0">
              <a:buNone/>
            </a:pPr>
            <a:r>
              <a:rPr lang="pl-PL" dirty="0"/>
              <a:t>opinia o rządowych projektach ustaw o reprywatyzacji i prywatyzacji lasów państwowych</a:t>
            </a:r>
          </a:p>
          <a:p>
            <a:pPr marL="0" indent="0">
              <a:buNone/>
            </a:pPr>
            <a:r>
              <a:rPr lang="pl-PL" dirty="0"/>
              <a:t>ocena regionalizacji przyrodniczo – leśnej i systemu klasyfikacji siedlisk leśnych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226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6539FF-F642-45F0-96EC-4D8C347A1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895"/>
            <a:ext cx="10515600" cy="564006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3000" dirty="0"/>
              <a:t>ocena zasad hodowli lasu</a:t>
            </a:r>
          </a:p>
          <a:p>
            <a:pPr marL="0" indent="0">
              <a:buNone/>
            </a:pPr>
            <a:r>
              <a:rPr lang="pl-PL" sz="3000" dirty="0"/>
              <a:t>opinia o studium roli lasów w przestrzennym zagospodarowaniu kraju</a:t>
            </a:r>
          </a:p>
          <a:p>
            <a:pPr marL="0" indent="0">
              <a:buNone/>
            </a:pPr>
            <a:r>
              <a:rPr lang="pl-PL" sz="3000" dirty="0"/>
              <a:t>opinia o „Polityce leśnej państwa”</a:t>
            </a:r>
          </a:p>
          <a:p>
            <a:pPr marL="0" indent="0">
              <a:buNone/>
            </a:pPr>
            <a:r>
              <a:rPr lang="pl-PL" sz="3000" dirty="0"/>
              <a:t>liczne opinie i uwagi do aktów prawnych z zakresu leśnictwa, drzewnictwa, gospodarki wodnej, ochrony przyrody – ustawy i rozporządzenia</a:t>
            </a:r>
          </a:p>
          <a:p>
            <a:pPr marL="0" indent="0">
              <a:buNone/>
            </a:pPr>
            <a:r>
              <a:rPr lang="pl-PL" sz="3000" dirty="0"/>
              <a:t>Od co najmniej kilkunastu lat resorty leśnictwa, ochrony środowiska oraz gospodarki nie przysyłają do naszych komitetów projektów ustaw i rozporządzeń z prośbą o uwagi.</a:t>
            </a:r>
          </a:p>
        </p:txBody>
      </p:sp>
    </p:spTree>
    <p:extLst>
      <p:ext uri="{BB962C8B-B14F-4D97-AF65-F5344CB8AC3E}">
        <p14:creationId xmlns:p14="http://schemas.microsoft.com/office/powerpoint/2010/main" val="2848157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E85B1F-BE9D-4CF5-94F8-846E7C06D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284"/>
            <a:ext cx="10515600" cy="56316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000" b="1" dirty="0"/>
              <a:t>Przykłady ważniejszych ekspertyz wykonanych lub </a:t>
            </a:r>
            <a:r>
              <a:rPr lang="pl-PL" sz="3000" b="1" dirty="0" err="1"/>
              <a:t>współwykonanych</a:t>
            </a:r>
            <a:r>
              <a:rPr lang="pl-PL" sz="3000" b="1" dirty="0"/>
              <a:t> przez nasze komitety</a:t>
            </a:r>
          </a:p>
          <a:p>
            <a:pPr marL="0" indent="0">
              <a:buNone/>
            </a:pPr>
            <a:r>
              <a:rPr lang="pl-PL" dirty="0"/>
              <a:t>Stan i perspektywy badań naukowych w zakresie leśnictwa i drzewnictwa na tle sytuacji w Polsce – 1981</a:t>
            </a:r>
          </a:p>
          <a:p>
            <a:pPr marL="0" indent="0">
              <a:buNone/>
            </a:pPr>
            <a:r>
              <a:rPr lang="pl-PL" dirty="0"/>
              <a:t>Stan nauk leśnych w Polsce i koncepcje ich rozwoju – 1983</a:t>
            </a:r>
          </a:p>
          <a:p>
            <a:pPr marL="0" indent="0">
              <a:buNone/>
            </a:pPr>
            <a:r>
              <a:rPr lang="pl-PL" dirty="0"/>
              <a:t>Założenia dotyczące rozwoju nauki w zakresie technologii drewna do roku 2000 – 1985</a:t>
            </a:r>
          </a:p>
          <a:p>
            <a:pPr marL="0" indent="0">
              <a:buNone/>
            </a:pPr>
            <a:r>
              <a:rPr lang="pl-PL" dirty="0"/>
              <a:t>Raport o stanie badań podstawowych w dziedzinie drzewnictwa – 1988</a:t>
            </a:r>
          </a:p>
          <a:p>
            <a:pPr marL="0" indent="0">
              <a:buNone/>
            </a:pPr>
            <a:r>
              <a:rPr lang="pl-PL" dirty="0"/>
              <a:t>Kadry, ośrodki naukowe, stan i perspektywy nauk leśnych – 1995</a:t>
            </a:r>
          </a:p>
          <a:p>
            <a:pPr marL="0" indent="0">
              <a:buNone/>
            </a:pPr>
            <a:r>
              <a:rPr lang="pl-PL" dirty="0"/>
              <a:t>Udział w opracowaniach Wydziału V PAN o strategii rozwoju obszarów wiejskich, o rozwoju gospodarczym kraju, o kierunkach badań w naukach rolniczych i leśnych, o zadaniach wynikających z integracji z Unią Europejską – 1991, 1992, 1994, 1995, 1998, 2002</a:t>
            </a:r>
          </a:p>
        </p:txBody>
      </p:sp>
    </p:spTree>
    <p:extLst>
      <p:ext uri="{BB962C8B-B14F-4D97-AF65-F5344CB8AC3E}">
        <p14:creationId xmlns:p14="http://schemas.microsoft.com/office/powerpoint/2010/main" val="279126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701CA6-E772-4FFD-8343-A84F77F03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728"/>
            <a:ext cx="10515600" cy="56652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4400" b="1" dirty="0"/>
              <a:t>Polska Akademia Nauk</a:t>
            </a:r>
          </a:p>
          <a:p>
            <a:pPr marL="0" indent="0" algn="ctr">
              <a:buNone/>
            </a:pPr>
            <a:endParaRPr lang="pl-PL" sz="4400" b="1" dirty="0"/>
          </a:p>
          <a:p>
            <a:pPr marL="0" indent="0">
              <a:buNone/>
            </a:pPr>
            <a:r>
              <a:rPr lang="pl-PL" sz="3200" dirty="0"/>
              <a:t>PAN utworzono w 1952 r. i powołano wówczas 4 wydziały: I – Nauk Społecznych, II – Nauk Biologicznych, III – Nauk Matematyczno-Fizycznych, Chemicznych i Geologicznych, IV – Nauk Technicznych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W II Wydziale Nauk Biologicznych był m.in. Komitet Nauk Rolniczych (1954), w którym funkcjonowało 10 komisji, w tym Komisja Naukowa Leśnictwa (1954)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Komitet Nauk Leśnych (1956) z Komisją Drzewnictwa (1957)</a:t>
            </a:r>
          </a:p>
        </p:txBody>
      </p:sp>
    </p:spTree>
    <p:extLst>
      <p:ext uri="{BB962C8B-B14F-4D97-AF65-F5344CB8AC3E}">
        <p14:creationId xmlns:p14="http://schemas.microsoft.com/office/powerpoint/2010/main" val="3872437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E1FC82-E5BD-4DC1-8C9B-E1F003CA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9783"/>
            <a:ext cx="10515600" cy="5707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Materiały programowe na II i III Kongres Nauki Polskiej</a:t>
            </a:r>
          </a:p>
          <a:p>
            <a:pPr marL="0" indent="0">
              <a:buNone/>
            </a:pPr>
            <a:r>
              <a:rPr lang="pl-PL" dirty="0"/>
              <a:t>Uwagi do projektów końcowych dokumentów VI Kongresu Techników Polskich</a:t>
            </a:r>
          </a:p>
          <a:p>
            <a:pPr marL="0" indent="0">
              <a:buNone/>
            </a:pPr>
            <a:r>
              <a:rPr lang="pl-PL" dirty="0"/>
              <a:t>Projekt wytycznych do badań naukowych z zakresu leśnictwa, kierunki szczególnie ważne 1956-1960</a:t>
            </a:r>
          </a:p>
          <a:p>
            <a:pPr marL="0" indent="0">
              <a:buNone/>
            </a:pPr>
            <a:r>
              <a:rPr lang="pl-PL" dirty="0"/>
              <a:t>Perspektywiczny plan rozwoju nauk leśnych 1961-1975 oraz do 1980 i do 1990</a:t>
            </a:r>
          </a:p>
          <a:p>
            <a:pPr marL="0" indent="0">
              <a:buNone/>
            </a:pPr>
            <a:r>
              <a:rPr lang="pl-PL" dirty="0"/>
              <a:t>Badania z dziedziny selekcji i genetyki drzew, Badania z dziedziny ochrony lasu, Badania z dziedziny racjonalnego wykorzystania surowca drzewnego – opracowania</a:t>
            </a:r>
          </a:p>
          <a:p>
            <a:pPr marL="0" indent="0">
              <a:buNone/>
            </a:pPr>
            <a:r>
              <a:rPr lang="pl-PL" dirty="0"/>
              <a:t>Ocena dokonań w dyscyplinach naukowych za lata 1994-2003 z zakresu nauk rolnych, leśnych, weterynaryjnych i nauk o żywności…-2007</a:t>
            </a:r>
          </a:p>
          <a:p>
            <a:pPr marL="0" indent="0">
              <a:buNone/>
            </a:pPr>
            <a:r>
              <a:rPr lang="pl-PL" dirty="0"/>
              <a:t>Refleksje nad stanem wybranych obszarów nauki w Polsce w ocenie Zespołów Integracyjnych i </a:t>
            </a:r>
            <a:r>
              <a:rPr lang="pl-PL" dirty="0" err="1"/>
              <a:t>Integracyjno</a:t>
            </a:r>
            <a:r>
              <a:rPr lang="pl-PL" dirty="0"/>
              <a:t> – Eksperckich PAN - 2010</a:t>
            </a:r>
          </a:p>
        </p:txBody>
      </p:sp>
    </p:spTree>
    <p:extLst>
      <p:ext uri="{BB962C8B-B14F-4D97-AF65-F5344CB8AC3E}">
        <p14:creationId xmlns:p14="http://schemas.microsoft.com/office/powerpoint/2010/main" val="2058493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7F4B40-B905-463E-B69F-DB30D55A7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172"/>
            <a:ext cx="10515600" cy="5698791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Wspólne posiedzenia Komitetu Nauk Leśnych i Komitetu Ochrony Przyrody w Sękocinie (1997) dotyczące przyszłości Puszczy Białowieskiej oraz w Krakowie (2003) o współdziałaniu leśników i ekologów w ochronie przyrody, Komitetu Nauk Leśnych i Technologii Drewna oraz Komitetu Biologii Środowiskowej i Ewolucyjnej w Warszawie (2021) w sprawach ochrony przyrody w lasach (A. Grzywacz – L. </a:t>
            </a:r>
            <a:r>
              <a:rPr lang="pl-PL" dirty="0" err="1"/>
              <a:t>Tomiałojć</a:t>
            </a:r>
            <a:r>
              <a:rPr lang="pl-PL" dirty="0"/>
              <a:t>, A. Grzywacz – W. Wołoszyn, T. Zawiła Niedźwiecki - K. </a:t>
            </a:r>
            <a:r>
              <a:rPr lang="pl-PL" dirty="0" err="1"/>
              <a:t>Spalik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Organizacja zebrań plenarnych KTD na terenie różnych placówek naukowych i zapoznawanie się z ich dokonaniami (Łódź, Bydgoszcz, Poznań, Warszawa) oraz w dużych zakładach przemysłu drzewnego (Czarna Woda, Kwidzyn, Tarnowo Podgórne, Kamion koło Wielunia, Rychłowice)</a:t>
            </a:r>
          </a:p>
        </p:txBody>
      </p:sp>
    </p:spTree>
    <p:extLst>
      <p:ext uri="{BB962C8B-B14F-4D97-AF65-F5344CB8AC3E}">
        <p14:creationId xmlns:p14="http://schemas.microsoft.com/office/powerpoint/2010/main" val="699038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E01021-112F-4135-900E-F5412B61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3006"/>
            <a:ext cx="10515600" cy="57239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000" b="1" dirty="0"/>
              <a:t>Podział według własnej oceny na zróżnicowane okresy działalności komitetów naukowych PAN w 70-leciu jej istnienia</a:t>
            </a:r>
          </a:p>
          <a:p>
            <a:pPr marL="0" indent="0" algn="ctr">
              <a:buNone/>
            </a:pPr>
            <a:endParaRPr lang="pl-PL" sz="3000" b="1" dirty="0"/>
          </a:p>
          <a:p>
            <a:pPr marL="0" indent="0">
              <a:buNone/>
            </a:pPr>
            <a:r>
              <a:rPr lang="pl-PL" b="1" dirty="0"/>
              <a:t>1952-1958</a:t>
            </a:r>
            <a:r>
              <a:rPr lang="pl-PL" dirty="0"/>
              <a:t> organizacja struktur Akademii, ustalanie i wdrażanie zasad funkcjonowania Kancelarii, tworzenie instytutów i placówek, oddziałów terenowych i komitetów naukowych</a:t>
            </a:r>
          </a:p>
          <a:p>
            <a:pPr marL="0" indent="0">
              <a:buNone/>
            </a:pPr>
            <a:r>
              <a:rPr lang="pl-PL" b="1" dirty="0"/>
              <a:t>1959-1992</a:t>
            </a:r>
            <a:r>
              <a:rPr lang="pl-PL" dirty="0"/>
              <a:t> znaczący udział komitetów w finansowaniu badań naukowych, wydawnictw czasopism, organizacji sympozjów i konferencji krajowych i zagranicznych, rozwój współpracy międzynarodowej, dofinansowywanie działalności statutowej towarzystw naukowych, liczące się opracowania PAN z zakresu organizacji badań naukowych i ich tematyki, Akademia była czołową instytucja naukową kraju do czasu powołania Komitetu Badań Naukowych i centralizacji decyzji przez </a:t>
            </a:r>
            <a:r>
              <a:rPr lang="pl-PL"/>
              <a:t>Ministerstwo </a:t>
            </a:r>
            <a:r>
              <a:rPr lang="pl-PL" dirty="0"/>
              <a:t>N</a:t>
            </a:r>
            <a:r>
              <a:rPr lang="pl-PL"/>
              <a:t>auki </a:t>
            </a:r>
            <a:r>
              <a:rPr lang="pl-PL" dirty="0"/>
              <a:t>i Szkolnictwa Wyższego</a:t>
            </a:r>
          </a:p>
        </p:txBody>
      </p:sp>
    </p:spTree>
    <p:extLst>
      <p:ext uri="{BB962C8B-B14F-4D97-AF65-F5344CB8AC3E}">
        <p14:creationId xmlns:p14="http://schemas.microsoft.com/office/powerpoint/2010/main" val="3962306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44AE70-F5A2-4101-8F98-3C9B266E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0451"/>
            <a:ext cx="10515600" cy="5606512"/>
          </a:xfrm>
        </p:spPr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1993-2010</a:t>
            </a:r>
            <a:r>
              <a:rPr lang="pl-PL" dirty="0"/>
              <a:t> rozwój ilościowy i organizacyjny sympozjów oraz zebrań naukowych, wykonywania różnego typu opracowań, ocen, ekspertyz i prognoz rozwoju poszczególnych dyscyplin naukowych, zmniejszenie finansowania działalności komitetów, okres mniejszej roli komitetów po uzyskaniu większej samodzielności uczelni, instytutów resortowych i instytutów PAN</a:t>
            </a:r>
          </a:p>
          <a:p>
            <a:pPr marL="0" indent="0">
              <a:buNone/>
            </a:pPr>
            <a:r>
              <a:rPr lang="pl-PL" b="1" dirty="0"/>
              <a:t>2011-2022</a:t>
            </a:r>
            <a:r>
              <a:rPr lang="pl-PL" dirty="0"/>
              <a:t> kontynuacja różnych form działalności komitetów, zredukowanie liczby komitetów w Wydziale II, większa waga przywiązywana do ocen </a:t>
            </a:r>
            <a:r>
              <a:rPr lang="pl-PL" dirty="0" err="1"/>
              <a:t>bibliometrycznych</a:t>
            </a:r>
            <a:r>
              <a:rPr lang="pl-PL" dirty="0"/>
              <a:t> czasopism oraz  parametryzacji osiągnięć uczelni i instytutów, </a:t>
            </a:r>
            <a:r>
              <a:rPr lang="pl-PL"/>
              <a:t>a także </a:t>
            </a:r>
            <a:r>
              <a:rPr lang="pl-PL" dirty="0"/>
              <a:t>do funkcjonowania instytutów PAN niż do komitetów naukowych w Wydziałach i Radach (Komitetach) </a:t>
            </a:r>
            <a:r>
              <a:rPr lang="pl-PL"/>
              <a:t>przy </a:t>
            </a:r>
            <a:r>
              <a:rPr lang="pl-PL" dirty="0"/>
              <a:t>P</a:t>
            </a:r>
            <a:r>
              <a:rPr lang="pl-PL"/>
              <a:t>rezydium </a:t>
            </a:r>
            <a:r>
              <a:rPr lang="pl-PL" dirty="0"/>
              <a:t>PAN</a:t>
            </a:r>
          </a:p>
        </p:txBody>
      </p:sp>
    </p:spTree>
    <p:extLst>
      <p:ext uri="{BB962C8B-B14F-4D97-AF65-F5344CB8AC3E}">
        <p14:creationId xmlns:p14="http://schemas.microsoft.com/office/powerpoint/2010/main" val="4278199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7A0D11-8772-47FA-9944-25458B089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007"/>
            <a:ext cx="10515600" cy="55729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3200" b="1" dirty="0"/>
              <a:t>Ważniejsze publikacje o komitetach naukowych PAN, w tym o Komitecie Nauk Leśnych i Komitecie Technologii Drewna </a:t>
            </a:r>
            <a:r>
              <a:rPr lang="pl-PL" dirty="0"/>
              <a:t>(w ujęciu chronologicznym)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Rutkowski A. 1977. XXV-lecie Polskiej Akademii Nauk. XX – lecie działalności Wydziału Nauk Rolniczych i Leśnych. Postępy Nauk Rolniczych, 4: 23-64.</a:t>
            </a:r>
          </a:p>
          <a:p>
            <a:pPr marL="0" indent="0">
              <a:buNone/>
            </a:pPr>
            <a:r>
              <a:rPr lang="pl-PL" dirty="0"/>
              <a:t>Rutkowski A. 1987. Działalność Wydziału Nauk Rolniczych i Leśnych PAN w latach 1977-1986. Postępy Nauk Rolniczych, 3: 3-41.</a:t>
            </a:r>
          </a:p>
          <a:p>
            <a:pPr marL="0" indent="0">
              <a:buNone/>
            </a:pPr>
            <a:r>
              <a:rPr lang="pl-PL" dirty="0"/>
              <a:t>Kuźnicki L. (red.) 2002. Placówki i Komitety. PAN 1952-2002. Wydawnictwo PAN, ss. 547 (w tym KNL P. Paschalis – Jakubowicz, 430-432; KTD W. </a:t>
            </a:r>
            <a:r>
              <a:rPr lang="pl-PL" dirty="0" err="1"/>
              <a:t>Oniśko</a:t>
            </a:r>
            <a:r>
              <a:rPr lang="pl-PL" dirty="0"/>
              <a:t>, J. Ważny, 443).</a:t>
            </a:r>
          </a:p>
          <a:p>
            <a:pPr marL="0" indent="0">
              <a:buNone/>
            </a:pPr>
            <a:r>
              <a:rPr lang="pl-PL" dirty="0"/>
              <a:t>Anioł A. i inni. 2002. Charakterystyka komitetów Wydziału Nauk Rolniczych, Leśnych i Weterynaryjnych PAN. Postępy Nauk Rolniczych, 6: 93-118.</a:t>
            </a:r>
          </a:p>
          <a:p>
            <a:pPr marL="0" indent="0">
              <a:buNone/>
            </a:pPr>
            <a:r>
              <a:rPr lang="pl-PL" dirty="0"/>
              <a:t>Grzywacz A. 2002. Działalność i osiągnięcia komitetów Wydziału V PAN w okresie półwiecza istnienia Polskiej Akademii Nauk. Postępy Nauk Rolniczych, 6: 119-162.</a:t>
            </a:r>
          </a:p>
        </p:txBody>
      </p:sp>
    </p:spTree>
    <p:extLst>
      <p:ext uri="{BB962C8B-B14F-4D97-AF65-F5344CB8AC3E}">
        <p14:creationId xmlns:p14="http://schemas.microsoft.com/office/powerpoint/2010/main" val="1301484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FB8D76-6D3A-4F95-B3B0-A3364C86C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228"/>
            <a:ext cx="10515600" cy="57407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Grzywacz A. (red.) 2007. Ocena dokonań w dyscyplinach naukowych za lata 1994-2003 w zakresie nauk rolniczych, leśnych, weterynaryjnych i nauk o żywności oraz główne obszary i kierunki przyszłych badań służących rozwojowi nauki, szkolnictwa oraz polskiemu rolnictwu, leśnictwu, weterynarii i przemysłowi spożywczemu. Postępy Nauk Rolniczych, Zeszyt Specjalny, 5-337.</a:t>
            </a:r>
          </a:p>
          <a:p>
            <a:pPr marL="0" indent="0">
              <a:buNone/>
            </a:pPr>
            <a:r>
              <a:rPr lang="pl-PL" dirty="0"/>
              <a:t>Grzywacz A., Suska R. 2011. Działalność i osiągnięcia komitetów naukowych Wydziału Nauk Rolniczych, Leśnych i Weterynaryjnych PAN 2003-2010. Postępy Nauk Rolniczych, Zeszyt Specjalny, 46-56.</a:t>
            </a:r>
          </a:p>
          <a:p>
            <a:pPr marL="0" indent="0">
              <a:buNone/>
            </a:pPr>
            <a:r>
              <a:rPr lang="pl-PL" dirty="0"/>
              <a:t>Sierota Z. 2011. Komitet Nauk Leśnych PAN w kadencji 2003-2010. Postępy Nauk Rolniczych. Zeszyt Specjalny, 91-94. </a:t>
            </a:r>
          </a:p>
          <a:p>
            <a:pPr marL="0" indent="0">
              <a:buNone/>
            </a:pPr>
            <a:r>
              <a:rPr lang="pl-PL" dirty="0" err="1"/>
              <a:t>Oniśko</a:t>
            </a:r>
            <a:r>
              <a:rPr lang="pl-PL" dirty="0"/>
              <a:t> W. 2011. Komitet Technologii Drewna PAN w kadencji 2003-2010. Postępy Nauk Rolniczych. Zeszyt Specjalny, 133-136. </a:t>
            </a:r>
          </a:p>
          <a:p>
            <a:pPr marL="0" indent="0">
              <a:buNone/>
            </a:pPr>
            <a:r>
              <a:rPr lang="pl-PL" dirty="0"/>
              <a:t>Roczne sprawozdania z działalności komitetów naukowych Wydziału II PAN za lata 2011-2021 (dokumentacja w zasobach archiwalnych Wydziału).</a:t>
            </a:r>
          </a:p>
        </p:txBody>
      </p:sp>
    </p:spTree>
    <p:extLst>
      <p:ext uri="{BB962C8B-B14F-4D97-AF65-F5344CB8AC3E}">
        <p14:creationId xmlns:p14="http://schemas.microsoft.com/office/powerpoint/2010/main" val="2077553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9816EAE-8344-4E42-8A5F-7B11637AD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22" y="344424"/>
            <a:ext cx="4379206" cy="6169152"/>
          </a:xfrm>
        </p:spPr>
      </p:pic>
    </p:spTree>
    <p:extLst>
      <p:ext uri="{BB962C8B-B14F-4D97-AF65-F5344CB8AC3E}">
        <p14:creationId xmlns:p14="http://schemas.microsoft.com/office/powerpoint/2010/main" val="4232313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5EE3E0C-1B37-4437-85F9-D3B13DEC8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35" y="477838"/>
            <a:ext cx="4290679" cy="6023630"/>
          </a:xfrm>
        </p:spPr>
      </p:pic>
    </p:spTree>
    <p:extLst>
      <p:ext uri="{BB962C8B-B14F-4D97-AF65-F5344CB8AC3E}">
        <p14:creationId xmlns:p14="http://schemas.microsoft.com/office/powerpoint/2010/main" val="3987496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C27BD97-2A01-4F6C-98F6-B54765444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78" y="403224"/>
            <a:ext cx="4423294" cy="6148577"/>
          </a:xfrm>
        </p:spPr>
      </p:pic>
    </p:spTree>
    <p:extLst>
      <p:ext uri="{BB962C8B-B14F-4D97-AF65-F5344CB8AC3E}">
        <p14:creationId xmlns:p14="http://schemas.microsoft.com/office/powerpoint/2010/main" val="881954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C6C24FD-E254-4FBA-9000-93A9E2553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68" y="411162"/>
            <a:ext cx="4344263" cy="6056749"/>
          </a:xfrm>
        </p:spPr>
      </p:pic>
    </p:spTree>
    <p:extLst>
      <p:ext uri="{BB962C8B-B14F-4D97-AF65-F5344CB8AC3E}">
        <p14:creationId xmlns:p14="http://schemas.microsoft.com/office/powerpoint/2010/main" val="366844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917483-7CC3-4086-B4D4-5EA4FB8F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3673"/>
            <a:ext cx="10515600" cy="562329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3500" b="1" dirty="0"/>
              <a:t>Wydział V Nauk Rolniczych i Leśnych (1957)</a:t>
            </a:r>
          </a:p>
          <a:p>
            <a:pPr marL="0" indent="0">
              <a:buNone/>
            </a:pPr>
            <a:r>
              <a:rPr lang="pl-PL" dirty="0"/>
              <a:t>Komitet Nauk Leśnych (1956), Komitet Technologii Drewna (1961)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500" b="1" dirty="0"/>
              <a:t>Wydział V Nauk Rolniczych, Leśnych i Weterynaryjnych (1997)</a:t>
            </a:r>
          </a:p>
          <a:p>
            <a:pPr marL="0" indent="0">
              <a:buNone/>
            </a:pPr>
            <a:r>
              <a:rPr lang="pl-PL" dirty="0"/>
              <a:t>Komitet Nauk Leśnych, Komitet Technologii Drewna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500" b="1" dirty="0"/>
              <a:t>Wydział II Nauk Biologicznych i Rolniczych (2011)</a:t>
            </a:r>
          </a:p>
          <a:p>
            <a:pPr marL="0" indent="0">
              <a:buNone/>
            </a:pPr>
            <a:r>
              <a:rPr lang="pl-PL" dirty="0"/>
              <a:t>Komitet Nauk Leśnych, Komitet Technologii Drewna</a:t>
            </a:r>
          </a:p>
          <a:p>
            <a:pPr marL="0" indent="0">
              <a:buNone/>
            </a:pPr>
            <a:r>
              <a:rPr lang="pl-PL" sz="2400" dirty="0"/>
              <a:t>(nowe składy osobowe i władze komitetów ustalono dopiero pod koniec 2011 r., a działalność nastąpiła od 2012)</a:t>
            </a:r>
          </a:p>
          <a:p>
            <a:pPr marL="0" indent="0">
              <a:buNone/>
            </a:pPr>
            <a:r>
              <a:rPr lang="pl-PL" dirty="0"/>
              <a:t>Komitet Nauk Leśnych i Technologii Drewna (2015)</a:t>
            </a:r>
          </a:p>
          <a:p>
            <a:pPr marL="0" indent="0">
              <a:buNone/>
            </a:pPr>
            <a:r>
              <a:rPr lang="pl-PL" sz="2400" dirty="0"/>
              <a:t>(pierwsze zebranie odbyło się na początku 2016 r.)</a:t>
            </a:r>
          </a:p>
        </p:txBody>
      </p:sp>
    </p:spTree>
    <p:extLst>
      <p:ext uri="{BB962C8B-B14F-4D97-AF65-F5344CB8AC3E}">
        <p14:creationId xmlns:p14="http://schemas.microsoft.com/office/powerpoint/2010/main" val="184431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D6F57E-A822-435C-B0A3-5C1853A7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229"/>
            <a:ext cx="10515600" cy="5589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„Komitet naukowy jest samodzielną reprezentacją dyscypliny lub pokrewnych dyscyplin naukowych służących integrowaniu uczonych całego kraju”. Do zadań komitetów należy organizowanie dyskusji i konferencji naukowych w celu rozważania najistotniejszych problemów danej dyscypliny nauki; współdziałanie w upowszechnianiu wyników badań oraz we wprowadzaniu ich do praktyki gospodarczej i społecznej; współpraca z zagranicznymi organizacjami i ośrodkami naukowymi; dokonywanie ocen stanu i potrzeb reprezentowanej dyscypliny naukowej oraz instytucji i placówek naukowych. </a:t>
            </a:r>
            <a:r>
              <a:rPr lang="pl-PL" sz="2400" dirty="0"/>
              <a:t>(Ustawa o PAN z 25 kwietnia 1997 r., Dz. U. nr 75, poz. 469)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33163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61D1D5-F022-4889-B25A-B13B9C6F8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4950"/>
            <a:ext cx="10515600" cy="5682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Do zadań komitetów należą ponadto współpraca ze specjalistycznymi towarzystwami naukowymi i przedstawianie Wydziałowi sprawozdań z działalności w danym roku i danej kadencji; wykonywanie innych zadań powierzonych przez prezydium i przewodniczącego Wydziału </a:t>
            </a:r>
            <a:r>
              <a:rPr lang="pl-PL" sz="2400" dirty="0"/>
              <a:t>(Uchwała Zgromadzenia Ogólnego PAN 4/97 z dnia 19 grudnia 1999 r.).</a:t>
            </a:r>
          </a:p>
          <a:p>
            <a:pPr marL="0" indent="0">
              <a:buNone/>
            </a:pPr>
            <a:r>
              <a:rPr lang="pl-PL" sz="3200" dirty="0"/>
              <a:t>„Ramowy regulamin komitetów naukowych PAN” stwierdza „Do zadań Komitetu należy podejmowanie wszelkich działań służących rozwojowi dyscypliny naukowej oraz wykorzystywanie jej osiągnięć dla dobra kraju”, a następnie wymienia 13 szczegółowych zadań, które komitet powinien w swojej pracy podejmować. </a:t>
            </a:r>
          </a:p>
        </p:txBody>
      </p:sp>
    </p:spTree>
    <p:extLst>
      <p:ext uri="{BB962C8B-B14F-4D97-AF65-F5344CB8AC3E}">
        <p14:creationId xmlns:p14="http://schemas.microsoft.com/office/powerpoint/2010/main" val="403175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7A4FEA-74B6-4064-8D33-C3FAA48C3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506"/>
            <a:ext cx="10515600" cy="5972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dirty="0"/>
              <a:t>W latach 1952-1998 komitety naukowe funkcjonowały w ramach trzyletnich kadencji, było ich w tym okresie 16. Od 1999 roku „kadencja członków komitetu naukowego i jej organów trwa 4 lata i rozpoczyna się od dnia pierwszego zebrania w nowo wybranym składzie”. Kadencji czteroletnich było do tej pory 6, łącznie było 22 kadencje komitetów naukowych PAN. </a:t>
            </a:r>
          </a:p>
          <a:p>
            <a:pPr marL="0" indent="0">
              <a:buNone/>
            </a:pPr>
            <a:r>
              <a:rPr lang="pl-PL" sz="3200" dirty="0"/>
              <a:t>Ustawa o PAN z 30 kwietnia 2010 r. (Dz. U. nr 96, poz. 619), aktualnie obowiązująca, w podobny sposób określa zadania komitetów, natomiast ograniczyła funkcję przewodniczącego komitetu do dwóch kolejnych kadencji oraz dała inne „akcenty” w 9 wymienionych szczegółowo zadaniach komitetów naukowych.</a:t>
            </a:r>
          </a:p>
        </p:txBody>
      </p:sp>
    </p:spTree>
    <p:extLst>
      <p:ext uri="{BB962C8B-B14F-4D97-AF65-F5344CB8AC3E}">
        <p14:creationId xmlns:p14="http://schemas.microsoft.com/office/powerpoint/2010/main" val="402084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BC84A2-CC71-4F13-86DD-D1031BCDA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4950"/>
            <a:ext cx="10515600" cy="56820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100" b="1" dirty="0"/>
              <a:t>Art. 36. do zadań komitetów naukowych należy w szczególności: </a:t>
            </a:r>
          </a:p>
          <a:p>
            <a:pPr marL="0" indent="0">
              <a:buNone/>
            </a:pPr>
            <a:r>
              <a:rPr lang="pl-PL" sz="3100" dirty="0"/>
              <a:t>1. rozważanie problemów reprezentowanej dyscypliny, organizacja debat, dyskusji i konferencji 2. upowszechnianie wyników debat i konferencji naukowych 3. prowadzenie ocen stanu i potrzeb dyscypliny 4. przygotowywanie opinii, ocen, ekspertyz i prognoz 5. współpraca z organami i instytucjami Akademii 6. współdziałanie we wprowadzaniu w życie i upowszechnianie wyników działalności naukowych 7. dbałość o wkład nauki polskiej w rozwój nauki na świecie oraz rozwój współpracy międzynarodowej 8. przygotowywanie </a:t>
            </a:r>
            <a:r>
              <a:rPr lang="pl-PL" sz="3100" dirty="0" err="1"/>
              <a:t>multidyscyplinarnych</a:t>
            </a:r>
            <a:r>
              <a:rPr lang="pl-PL" sz="3100" dirty="0"/>
              <a:t> opracowań naukowych 9. ocena wydawnictw naukowych</a:t>
            </a:r>
            <a:r>
              <a:rPr lang="pl-PL" dirty="0"/>
              <a:t>. (</a:t>
            </a:r>
            <a:r>
              <a:rPr lang="pl-PL" sz="2400" dirty="0"/>
              <a:t>Ustawa z 30 kwietnia 2010 r. o PAN, Dz. U. nr 96, poz. 619, aktualizowana, tekst jednolity z 15 lipca 2021)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374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287899-105C-4EA5-8A6C-0415CC7EB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4283"/>
            <a:ext cx="10515600" cy="5782680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b="1" dirty="0"/>
              <a:t>Komitety naukowe Wydziału Nauk Rolniczych, Leśnych i Weterynaryjnych PAN w latach 1997-2010</a:t>
            </a:r>
          </a:p>
          <a:p>
            <a:pPr marL="0" indent="0" algn="ctr">
              <a:buNone/>
            </a:pPr>
            <a:endParaRPr lang="pl-PL" sz="3200" b="1" dirty="0"/>
          </a:p>
          <a:p>
            <a:pPr marL="0" indent="0">
              <a:buNone/>
            </a:pPr>
            <a:r>
              <a:rPr lang="pl-PL" dirty="0"/>
              <a:t>1. Komitet Agrofizyki 2. Komitet Biologii Rozrodu Zwierząt 3. Komitet Ekonomiki Rolnictwa 4. Komitet Fizjologii, Genetyki i Hodowli Roślin, 5. Komitet Gleboznawstwa i Chemii Rolnej 6. Komitet Melioracji i Inżynierii Środowiska Rolniczego 7. </a:t>
            </a:r>
            <a:r>
              <a:rPr lang="pl-PL" b="1" dirty="0"/>
              <a:t>Komitet Nauk Leśnych </a:t>
            </a:r>
            <a:r>
              <a:rPr lang="pl-PL" dirty="0"/>
              <a:t>8. Komitet Nauk Ogrodniczych 9. Komitet Nauk o Żywności 10. Komitet Nauk Weterynaryjnych 11. Komitet Nauk Zootechnicznych 12. Komitet Ochrony Roślin 13. Komitet Techniki Rolniczej 14. </a:t>
            </a:r>
            <a:r>
              <a:rPr lang="pl-PL" b="1" dirty="0"/>
              <a:t>Komitet Technologii Drewna</a:t>
            </a:r>
            <a:r>
              <a:rPr lang="pl-PL" dirty="0"/>
              <a:t> 15. Komitet Uprawy Roślin 16. Komitet Zagospodarowania Ziem Górskich.</a:t>
            </a:r>
          </a:p>
        </p:txBody>
      </p:sp>
    </p:spTree>
    <p:extLst>
      <p:ext uri="{BB962C8B-B14F-4D97-AF65-F5344CB8AC3E}">
        <p14:creationId xmlns:p14="http://schemas.microsoft.com/office/powerpoint/2010/main" val="42130164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2950</Words>
  <Application>Microsoft Office PowerPoint</Application>
  <PresentationFormat>Panoramiczny</PresentationFormat>
  <Paragraphs>212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Pierścieniak</dc:creator>
  <cp:lastModifiedBy>Tomasz Zawila</cp:lastModifiedBy>
  <cp:revision>32</cp:revision>
  <dcterms:created xsi:type="dcterms:W3CDTF">2022-04-04T07:37:48Z</dcterms:created>
  <dcterms:modified xsi:type="dcterms:W3CDTF">2022-07-02T13:58:31Z</dcterms:modified>
</cp:coreProperties>
</file>